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417" r:id="rId2"/>
    <p:sldId id="503" r:id="rId3"/>
    <p:sldId id="495" r:id="rId4"/>
    <p:sldId id="504" r:id="rId5"/>
    <p:sldId id="479" r:id="rId6"/>
    <p:sldId id="493" r:id="rId7"/>
    <p:sldId id="426" r:id="rId8"/>
    <p:sldId id="468" r:id="rId9"/>
    <p:sldId id="498" r:id="rId10"/>
    <p:sldId id="507" r:id="rId11"/>
    <p:sldId id="508" r:id="rId12"/>
    <p:sldId id="506" r:id="rId13"/>
    <p:sldId id="472" r:id="rId14"/>
    <p:sldId id="477" r:id="rId15"/>
    <p:sldId id="445" r:id="rId16"/>
    <p:sldId id="452" r:id="rId17"/>
    <p:sldId id="455" r:id="rId18"/>
    <p:sldId id="466" r:id="rId19"/>
    <p:sldId id="454" r:id="rId20"/>
    <p:sldId id="490" r:id="rId21"/>
    <p:sldId id="499" r:id="rId22"/>
    <p:sldId id="486" r:id="rId23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8080"/>
    <a:srgbClr val="008000"/>
    <a:srgbClr val="333399"/>
    <a:srgbClr val="FF0066"/>
    <a:srgbClr val="FF33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035680D-B56A-470D-A183-A61339581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7B299-5A2C-4A51-ADE1-861D34D63AF7}" type="slidenum">
              <a:rPr lang="ru-RU" smtClean="0">
                <a:ea typeface="ＭＳ Ｐゴシック"/>
                <a:cs typeface="ＭＳ Ｐゴシック"/>
              </a:rPr>
              <a:pPr/>
              <a:t>2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0551F-B27A-4BEB-9304-E68F1C9E61BB}" type="slidenum">
              <a:rPr lang="ru-RU" smtClean="0">
                <a:ea typeface="ＭＳ Ｐゴシック"/>
                <a:cs typeface="ＭＳ Ｐゴシック"/>
              </a:rPr>
              <a:pPr/>
              <a:t>13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8CFE8-D4D7-4D4A-B58E-2DBB8EEC98FB}" type="slidenum">
              <a:rPr lang="ru-RU" smtClean="0">
                <a:ea typeface="ＭＳ Ｐゴシック"/>
                <a:cs typeface="ＭＳ Ｐゴシック"/>
              </a:rPr>
              <a:pPr/>
              <a:t>14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A8C2B-7C74-4B1A-9AEB-220CA914EAC5}" type="slidenum">
              <a:rPr lang="ru-RU" smtClean="0">
                <a:ea typeface="ＭＳ Ｐゴシック"/>
                <a:cs typeface="ＭＳ Ｐゴシック"/>
              </a:rPr>
              <a:pPr/>
              <a:t>15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5245E-9CA7-432A-A2CB-EFD283B8E8CD}" type="slidenum">
              <a:rPr lang="ru-RU" smtClean="0">
                <a:ea typeface="ＭＳ Ｐゴシック"/>
                <a:cs typeface="ＭＳ Ｐゴシック"/>
              </a:rPr>
              <a:pPr/>
              <a:t>16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F17CC-7939-4A94-B789-B0768D36796F}" type="slidenum">
              <a:rPr lang="ru-RU" smtClean="0">
                <a:ea typeface="ＭＳ Ｐゴシック"/>
                <a:cs typeface="ＭＳ Ｐゴシック"/>
              </a:rPr>
              <a:pPr/>
              <a:t>17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ea typeface="ＭＳ Ｐゴシック"/>
                <a:cs typeface="ＭＳ Ｐゴシック"/>
              </a:rPr>
              <a:t>дизайн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E058E-C90C-489C-9EB3-4B50AB6CEB06}" type="slidenum">
              <a:rPr lang="ru-RU" smtClean="0">
                <a:ea typeface="ＭＳ Ｐゴシック"/>
                <a:cs typeface="ＭＳ Ｐゴシック"/>
              </a:rPr>
              <a:pPr/>
              <a:t>18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ea typeface="ＭＳ Ｐゴシック"/>
                <a:cs typeface="ＭＳ Ｐゴシック"/>
              </a:rPr>
              <a:t>оформлени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C57A6-A597-46E0-8787-F91E0F4BB7F7}" type="slidenum">
              <a:rPr lang="ru-RU" smtClean="0">
                <a:ea typeface="ＭＳ Ｐゴシック"/>
                <a:cs typeface="ＭＳ Ｐゴシック"/>
              </a:rPr>
              <a:pPr/>
              <a:t>19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3DE29-6D6D-4EB5-AB87-03F2D8082054}" type="slidenum">
              <a:rPr lang="ru-RU" smtClean="0">
                <a:ea typeface="ＭＳ Ｐゴシック"/>
                <a:cs typeface="ＭＳ Ｐゴシック"/>
              </a:rPr>
              <a:pPr/>
              <a:t>20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4423A-822E-4DC4-961F-0A50A4AE79C1}" type="slidenum">
              <a:rPr lang="ru-RU" smtClean="0">
                <a:ea typeface="ＭＳ Ｐゴシック"/>
                <a:cs typeface="ＭＳ Ｐゴシック"/>
              </a:rPr>
              <a:pPr/>
              <a:t>21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3D1B8-2CF5-45C0-9C85-F6573B7D8802}" type="slidenum">
              <a:rPr lang="ru-RU" smtClean="0">
                <a:ea typeface="ＭＳ Ｐゴシック"/>
                <a:cs typeface="ＭＳ Ｐゴシック"/>
              </a:rPr>
              <a:pPr/>
              <a:t>22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EFB80-5383-4899-ACD0-EC252E7696B9}" type="slidenum">
              <a:rPr lang="ru-RU" smtClean="0">
                <a:ea typeface="ＭＳ Ｐゴシック"/>
                <a:cs typeface="ＭＳ Ｐゴシック"/>
              </a:rPr>
              <a:pPr/>
              <a:t>4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7B3F7-B2A0-40A8-9DB8-D652F423855A}" type="slidenum">
              <a:rPr lang="ru-RU" smtClean="0">
                <a:ea typeface="ＭＳ Ｐゴシック"/>
                <a:cs typeface="ＭＳ Ｐゴシック"/>
              </a:rPr>
              <a:pPr/>
              <a:t>5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A076E-00D9-435D-9E28-F967E718BF03}" type="slidenum">
              <a:rPr lang="ru-RU" smtClean="0">
                <a:ea typeface="ＭＳ Ｐゴシック"/>
                <a:cs typeface="ＭＳ Ｐゴシック"/>
              </a:rPr>
              <a:pPr/>
              <a:t>7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4A213-9C5F-460F-A3FD-0C41452CF8DB}" type="slidenum">
              <a:rPr lang="ru-RU" smtClean="0">
                <a:ea typeface="ＭＳ Ｐゴシック"/>
                <a:cs typeface="ＭＳ Ｐゴシック"/>
              </a:rPr>
              <a:pPr/>
              <a:t>8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ea typeface="ＭＳ Ｐゴシック"/>
                <a:cs typeface="ＭＳ Ｐゴシック"/>
              </a:rPr>
              <a:t>дизайн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A4157-EFEE-452C-9464-A49CE72BF6A0}" type="slidenum">
              <a:rPr lang="ru-RU" smtClean="0">
                <a:ea typeface="ＭＳ Ｐゴシック"/>
                <a:cs typeface="ＭＳ Ｐゴシック"/>
              </a:rPr>
              <a:pPr/>
              <a:t>9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>
              <a:ea typeface="ＭＳ Ｐゴシック"/>
              <a:cs typeface="ＭＳ Ｐゴシック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8F3F2-E298-4592-888D-0D4A028C2E4F}" type="slidenum">
              <a:rPr lang="ru-RU" smtClean="0">
                <a:ea typeface="ＭＳ Ｐゴシック"/>
                <a:cs typeface="ＭＳ Ｐゴシック"/>
              </a:rPr>
              <a:pPr/>
              <a:t>10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ea typeface="ＭＳ Ｐゴシック"/>
                <a:cs typeface="ＭＳ Ｐゴシック"/>
              </a:rPr>
              <a:t>дизайн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474D9-72D5-4C96-B70A-6076EFA0611A}" type="slidenum">
              <a:rPr lang="ru-RU" smtClean="0">
                <a:ea typeface="ＭＳ Ｐゴシック"/>
                <a:cs typeface="ＭＳ Ｐゴシック"/>
              </a:rPr>
              <a:pPr/>
              <a:t>11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ea typeface="ＭＳ Ｐゴシック"/>
                <a:cs typeface="ＭＳ Ｐゴシック"/>
              </a:rPr>
              <a:t>дизайн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92A37-39E2-492B-8F73-94E7484F6A4C}" type="slidenum">
              <a:rPr lang="ru-RU" smtClean="0">
                <a:ea typeface="ＭＳ Ｐゴシック"/>
                <a:cs typeface="ＭＳ Ｐゴシック"/>
              </a:rPr>
              <a:pPr/>
              <a:t>12</a:t>
            </a:fld>
            <a:endParaRPr lang="ru-RU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7567-9753-47AD-AB96-67F014133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D387-13A5-4F63-B9A4-6FDE67E6C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8374-A538-4C78-8B93-3A31254E9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5CA3-CC13-4A40-B203-8D9B9DBBD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1D3E7-B573-402D-9627-048B5CB98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9878-AD3F-4D22-BDA0-52CD1F33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EC1B2-7571-4DFF-A21C-DF1BA5F3B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F70D-7F9C-4C8F-8533-4E340EAA3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BDF84-C136-4492-9523-3D32A2500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CEC2-FF7C-40D6-AD57-EFE7BA41A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713D4-8F35-4FCE-B889-54795EF6B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8B5E-8FBA-4DCD-B374-506CD6251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AF74-4D62-4989-BB5B-11FECAA48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84108A4-D550-436C-B4C8-D8F536EFD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0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800" b="1">
                <a:solidFill>
                  <a:srgbClr val="008080"/>
                </a:solidFill>
                <a:latin typeface="Calibri" pitchFamily="34" charset="0"/>
              </a:rPr>
              <a:t>ФЕДЕРАЛЬНАЯ АНТИМОНОПОЛЬНАЯ СЛУЖБА</a:t>
            </a:r>
            <a:endParaRPr lang="en-US" sz="2800" b="1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0" y="2928938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Проект федерального закона </a:t>
            </a:r>
          </a:p>
          <a:p>
            <a:pPr algn="ctr"/>
            <a:r>
              <a:rPr lang="ru-RU" sz="4800" b="1">
                <a:latin typeface="Calibri" pitchFamily="34" charset="0"/>
              </a:rPr>
              <a:t>«О федеральной контрактной системе» </a:t>
            </a:r>
          </a:p>
          <a:p>
            <a:pPr algn="ctr"/>
            <a:r>
              <a:rPr lang="ru-RU" sz="4000" b="1" i="1" u="sng">
                <a:latin typeface="Calibri" pitchFamily="34" charset="0"/>
              </a:rPr>
              <a:t>(вариант ФАС России)</a:t>
            </a:r>
            <a:endParaRPr lang="ru-RU" sz="2800" b="1" i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EEA20C-5B35-4F19-8B99-734F953C9EC5}" type="slidenum">
              <a:rPr lang="ru-RU" smtClean="0">
                <a:ea typeface="ＭＳ Ｐゴシック"/>
                <a:cs typeface="ＭＳ Ｐゴシック"/>
              </a:rPr>
              <a:pPr/>
              <a:t>10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30" name="Скругленный прямоугольник 29"/>
          <p:cNvSpPr>
            <a:spLocks noChangeArrowheads="1"/>
          </p:cNvSpPr>
          <p:nvPr/>
        </p:nvSpPr>
        <p:spPr bwMode="auto">
          <a:xfrm>
            <a:off x="285750" y="1785938"/>
            <a:ext cx="3143250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Медицинские услуги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285750" y="2300288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Реставрация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285750" y="27860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Медицинское оборудование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285750" y="324961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Лекарственные средства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4" name="Скругленный прямоугольник 33"/>
          <p:cNvSpPr>
            <a:spLocks noChangeArrowheads="1"/>
          </p:cNvSpPr>
          <p:nvPr/>
        </p:nvSpPr>
        <p:spPr bwMode="auto">
          <a:xfrm>
            <a:off x="285750" y="3714750"/>
            <a:ext cx="3143250" cy="500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Работы по подготовке проектной документации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285750" y="43354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Организация питания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285750" y="4822825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Услуги по организации мероприятий (выставок, конференций)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285750" y="56435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Инженерные изыскания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285750" y="6072188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ea typeface="ＭＳ Ｐゴシック" charset="-128"/>
                <a:cs typeface="+mn-cs"/>
              </a:rPr>
              <a:t>Аварийно-спасательные работы</a:t>
            </a:r>
            <a:endParaRPr lang="ru-RU" sz="1400" b="1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40" name="Правая фигурная скобка 39"/>
          <p:cNvSpPr>
            <a:spLocks/>
          </p:cNvSpPr>
          <p:nvPr/>
        </p:nvSpPr>
        <p:spPr bwMode="auto">
          <a:xfrm>
            <a:off x="3602038" y="1846263"/>
            <a:ext cx="398462" cy="4572000"/>
          </a:xfrm>
          <a:prstGeom prst="rightBrace">
            <a:avLst>
              <a:gd name="adj1" fmla="val 28685"/>
              <a:gd name="adj2" fmla="val 49398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b="1" dirty="0">
              <a:latin typeface="+mn-lt"/>
              <a:ea typeface="+mn-ea"/>
              <a:cs typeface="+mn-cs"/>
            </a:endParaRP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4572000" y="2357438"/>
            <a:ext cx="4357688" cy="4286250"/>
          </a:xfrm>
          <a:prstGeom prst="roundRect">
            <a:avLst>
              <a:gd name="adj" fmla="val 8455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Заказчики </a:t>
            </a:r>
            <a:r>
              <a:rPr lang="ru-RU" sz="1800" b="1" u="sng" dirty="0">
                <a:latin typeface="Calibri" pitchFamily="34" charset="0"/>
                <a:ea typeface="ＭＳ Ｐゴシック" charset="-128"/>
                <a:cs typeface="+mn-cs"/>
              </a:rPr>
              <a:t>вправе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устанавливать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дополнительные требования к участникам торгов с начальной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ценой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контракта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более 10 млн. руб.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о наличии опыта исполнения аналогичных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контрактов (цена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исполненного контракта должна быть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не менее 20%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от начальной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цены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контракта, на которую претендует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участник).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Если начальная цена более 50 млн. рублей, то учитывается опыт участника за последние 5 лет.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Если начальная цена менее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50 млн.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рублей - опыт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за последние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3 года.</a:t>
            </a:r>
          </a:p>
        </p:txBody>
      </p:sp>
      <p:sp>
        <p:nvSpPr>
          <p:cNvPr id="43" name="Стрелка вправо 42"/>
          <p:cNvSpPr/>
          <p:nvPr/>
        </p:nvSpPr>
        <p:spPr>
          <a:xfrm rot="16200000">
            <a:off x="4181296" y="3891142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79388" y="1055688"/>
            <a:ext cx="8713787" cy="4286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Дополнительные требования к участникам размещения заказа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4357688" y="1643063"/>
            <a:ext cx="4676775" cy="642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В целях повышения качества исполнения контрактов </a:t>
            </a:r>
          </a:p>
        </p:txBody>
      </p:sp>
      <p:sp>
        <p:nvSpPr>
          <p:cNvPr id="12305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F6E6E1-9C05-4727-B88F-FA5F4776B7E8}" type="slidenum">
              <a:rPr lang="ru-RU" smtClean="0">
                <a:ea typeface="ＭＳ Ｐゴシック"/>
                <a:cs typeface="ＭＳ Ｐゴシック"/>
              </a:rPr>
              <a:pPr/>
              <a:t>11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600" b="1"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50825" y="1773238"/>
            <a:ext cx="8574088" cy="3024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Почтовая связь (услуги по доставке почтовых отправлений);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Медицинские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Перевозка грузов, пассажиров;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Услуги питания;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Гостиничные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Агентские, комиссионные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Услуги переводчиков;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Проведение оценки, экспертизы;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Изготовление избирательных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бюллетеней и специальных знаков, используемых при проведении выборов, референдумов.</a:t>
            </a: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4941888"/>
            <a:ext cx="8572500" cy="1439862"/>
          </a:xfrm>
          <a:prstGeom prst="roundRect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200" b="1" dirty="0">
                <a:latin typeface="Calibri" pitchFamily="34" charset="0"/>
                <a:ea typeface="ＭＳ Ｐゴシック" charset="-128"/>
                <a:cs typeface="Calibri" pitchFamily="34" charset="0"/>
              </a:rPr>
              <a:t>       В целях учета отраслевой специфики расширен перечень случаев возможности размещения заказа по единице продукции (когда объем закупаемой продукции не может быть определен заранее)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95288" y="981075"/>
            <a:ext cx="8353425" cy="71913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Дополнительные возможности размещения </a:t>
            </a:r>
            <a:br>
              <a:rPr lang="ru-RU" b="1" dirty="0"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заказов по единице продукции</a:t>
            </a:r>
            <a:endParaRPr lang="ru-RU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974C1D-2EC5-4A51-A961-38F0878325C9}" type="slidenum">
              <a:rPr lang="ru-RU" smtClean="0">
                <a:ea typeface="ＭＳ Ｐゴシック"/>
                <a:cs typeface="ＭＳ Ｐゴシック"/>
              </a:rPr>
              <a:pPr/>
              <a:t>12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285750" y="2441575"/>
            <a:ext cx="8501063" cy="715963"/>
          </a:xfrm>
          <a:prstGeom prst="roundRect">
            <a:avLst>
              <a:gd name="adj" fmla="val 7744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      Обязательное размещение проектно-сметной документации (ПСД) в составе документации о торгах на официальном сайте, за исключением  строительства по типовой документации</a:t>
            </a: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285750" y="3206750"/>
            <a:ext cx="8496300" cy="808038"/>
          </a:xfrm>
          <a:prstGeom prst="roundRect">
            <a:avLst>
              <a:gd name="adj" fmla="val 8761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      Если контрактом предусмотрен ввод объекта в эксплуатацию, то оплата по контракту до ввода объекта в эксплуатацию осуществляется в размере не более чем 90 %. </a:t>
            </a:r>
            <a:b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Оставшиеся 10 % оплачиваются после ввода объекта в эксплуатацию.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395288" y="981075"/>
            <a:ext cx="8353425" cy="59055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Законопроектом учтены следующие особенности </a:t>
            </a:r>
            <a:b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размещения заказов в сфере строительства</a:t>
            </a:r>
            <a:endParaRPr lang="ru-RU" sz="20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85750" y="1643063"/>
            <a:ext cx="8501063" cy="7286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      При установлении требований о наличии у участника допуска СРО по организации строительства не  допускается требовать от участника лицензии на монтаж пожарной сигнализации и вывоз отходов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I – IV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классов опасности.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214313" y="4214813"/>
            <a:ext cx="8715375" cy="35718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Законопроектом предусмотрены особенности размещения заказов на НИР</a:t>
            </a:r>
            <a:endParaRPr lang="ru-RU" sz="20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214313" y="4643438"/>
            <a:ext cx="8786812" cy="1928812"/>
          </a:xfrm>
          <a:prstGeom prst="roundRect">
            <a:avLst>
              <a:gd name="adj" fmla="val 8950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Дополнительные требования к участникам размещения заказов </a:t>
            </a:r>
            <a:r>
              <a:rPr lang="ru-RU" sz="15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(опыт исполнения контрактов, наличие в штате организации не менее 2-х научных сотрудников);</a:t>
            </a: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Создание экспертных советов по отраслям наук </a:t>
            </a:r>
            <a:r>
              <a:rPr lang="ru-RU" sz="15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(для НИР свыше 30 млн. рублей).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Оценка заявок участников конкурса </a:t>
            </a:r>
            <a:r>
              <a:rPr lang="ru-RU" sz="15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(качество НИР оценивается экспертами, вес критерия 35 %; квалификация по ранее исполненным контрактам (вес критерия – 20%), субъективная оценка заказчиком квалификации участника и его творческого коллектива (вес критерия – 10 %);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Приемка результатов НИР </a:t>
            </a:r>
            <a:r>
              <a:rPr lang="ru-RU" sz="15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(проверка на плагиат, учет результатов НИР в специальной информационной системе)</a:t>
            </a:r>
            <a:r>
              <a:rPr lang="ru-RU" sz="15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.</a:t>
            </a:r>
            <a:endParaRPr lang="ru-RU" sz="15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682625" y="2295525"/>
            <a:ext cx="7850188" cy="3005138"/>
          </a:xfrm>
          <a:prstGeom prst="roundRect">
            <a:avLst>
              <a:gd name="adj" fmla="val 9432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latin typeface="Calibri" pitchFamily="34" charset="0"/>
                <a:ea typeface="+mn-ea"/>
                <a:cs typeface="Calibri" pitchFamily="34" charset="0"/>
              </a:rPr>
              <a:t>	</a:t>
            </a:r>
            <a:endParaRPr lang="ru-RU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flipH="1">
            <a:off x="468313" y="1700213"/>
            <a:ext cx="0" cy="31686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1536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30F38A-2512-4741-B5E0-4831D5D04D03}" type="slidenum">
              <a:rPr lang="ru-RU" smtClean="0">
                <a:ea typeface="ＭＳ Ｐゴシック"/>
                <a:cs typeface="ＭＳ Ｐゴシック"/>
              </a:rPr>
              <a:pPr/>
              <a:t>13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896938" y="2366963"/>
            <a:ext cx="5500687" cy="642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ru-RU" sz="20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95288" y="981075"/>
            <a:ext cx="8353425" cy="431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Объективизация оценки квалификации участника конкурса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85750" y="1500188"/>
            <a:ext cx="8643938" cy="7048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rgbClr val="FFFFFF"/>
              </a:solidFill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В соответствии с законопроектом </a:t>
            </a:r>
            <a:r>
              <a:rPr lang="ru-RU" sz="1600" b="1" u="sng" dirty="0">
                <a:solidFill>
                  <a:srgbClr val="FFFFFF"/>
                </a:solidFill>
                <a:ea typeface="ＭＳ Ｐゴシック" charset="-128"/>
                <a:cs typeface="+mn-cs"/>
              </a:rPr>
              <a:t>оценка квалификации</a:t>
            </a:r>
            <a:r>
              <a: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 участников конкурса должна производиться, в том числе, по </a:t>
            </a:r>
            <a:r>
              <a: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ранее исполненным контрактам</a:t>
            </a:r>
          </a:p>
          <a:p>
            <a:pPr algn="just">
              <a:defRPr/>
            </a:pPr>
            <a:endParaRPr lang="ru-RU" sz="1600" b="1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5368" name="Прямоугольник 26"/>
          <p:cNvSpPr>
            <a:spLocks noChangeArrowheads="1"/>
          </p:cNvSpPr>
          <p:nvPr/>
        </p:nvSpPr>
        <p:spPr bwMode="auto">
          <a:xfrm>
            <a:off x="968375" y="2438400"/>
            <a:ext cx="5214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1) максимальная сумма исполненного контракта </a:t>
            </a:r>
            <a:br>
              <a:rPr lang="ru-RU" sz="1600" b="1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на поставку аналогичной продукции (вес критерия 10%)</a:t>
            </a: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900113" y="3141663"/>
            <a:ext cx="5481637" cy="4937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ru-RU" sz="20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5370" name="Прямоугольник 35"/>
          <p:cNvSpPr>
            <a:spLocks noChangeArrowheads="1"/>
          </p:cNvSpPr>
          <p:nvPr/>
        </p:nvSpPr>
        <p:spPr bwMode="auto">
          <a:xfrm>
            <a:off x="947738" y="3081338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2) общая сумма всех исполненных  контрактов </a:t>
            </a:r>
            <a:br>
              <a:rPr lang="ru-RU" sz="1600" b="1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на поставку аналогичной продукции (вес критерия 5 %)</a:t>
            </a: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915988" y="3724275"/>
            <a:ext cx="5481637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3) Общее количество исполненных контрактов, цена которых превышает 20% от начальной (максимальной) цены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контракта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(вес критерия 5 %)</a:t>
            </a:r>
          </a:p>
        </p:txBody>
      </p:sp>
      <p:sp>
        <p:nvSpPr>
          <p:cNvPr id="15372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68313" y="3429000"/>
            <a:ext cx="42862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9" name="Прямая соединительная линия 38"/>
          <p:cNvCxnSpPr/>
          <p:nvPr/>
        </p:nvCxnSpPr>
        <p:spPr>
          <a:xfrm>
            <a:off x="468313" y="4149725"/>
            <a:ext cx="42862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4" name="Скругленный прямоугольник 43"/>
          <p:cNvSpPr/>
          <p:nvPr/>
        </p:nvSpPr>
        <p:spPr>
          <a:xfrm>
            <a:off x="107950" y="5373688"/>
            <a:ext cx="8928100" cy="1223962"/>
          </a:xfrm>
          <a:prstGeom prst="roundRect">
            <a:avLst>
              <a:gd name="adj" fmla="val 12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В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целях повышения объективности </a:t>
            </a:r>
            <a:r>
              <a:rPr lang="ru-RU" sz="16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оценки квалификации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снижения уровня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коррупции субъективная оценка заказчиком квалификации участника снижена до 5 %.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</a:t>
            </a:r>
            <a:r>
              <a:rPr lang="ru-RU" sz="16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Оценка качества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продукции в общем случае имеет значимость критерия </a:t>
            </a:r>
            <a:b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</a:b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до 10 %, а для отдельных видов продукции (в т.ч. НИОКР, реставрация, юридические, образовательные, медицинские услуги) – до 20 %.</a:t>
            </a:r>
            <a:endParaRPr lang="ru-RU" sz="16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68313" y="2724150"/>
            <a:ext cx="42862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377" name="TextBox 16"/>
          <p:cNvSpPr txBox="1">
            <a:spLocks noChangeArrowheads="1"/>
          </p:cNvSpPr>
          <p:nvPr/>
        </p:nvSpPr>
        <p:spPr bwMode="auto">
          <a:xfrm>
            <a:off x="6732588" y="3143250"/>
            <a:ext cx="1871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Объективная оценка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588125" y="2565400"/>
            <a:ext cx="360363" cy="187166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900113" y="4652963"/>
            <a:ext cx="5481637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4) Субъективная оценка заказчиком квалификации участника (вес критерия 5 %)</a:t>
            </a:r>
            <a:endParaRPr lang="ru-RU" sz="16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8313" y="4868863"/>
            <a:ext cx="428625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381" name="TextBox 23"/>
          <p:cNvSpPr txBox="1">
            <a:spLocks noChangeArrowheads="1"/>
          </p:cNvSpPr>
          <p:nvPr/>
        </p:nvSpPr>
        <p:spPr bwMode="auto">
          <a:xfrm>
            <a:off x="6732588" y="4581525"/>
            <a:ext cx="187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Субъективная оценка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6443663" y="4941888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CD14E8-9088-48DF-9FF5-6E2BF8B5472E}" type="slidenum">
              <a:rPr lang="ru-RU" smtClean="0">
                <a:ea typeface="ＭＳ Ｐゴシック"/>
                <a:cs typeface="ＭＳ Ｐゴシック"/>
              </a:rPr>
              <a:pPr/>
              <a:t>14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716463" y="3644900"/>
            <a:ext cx="4248150" cy="28082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latin typeface="Calibri" pitchFamily="34" charset="0"/>
              </a:rPr>
              <a:t>Предприниматели, которые качественно исполнили несколько контрактов в сфере госзаказа, представляют обеспечение заявок на участие в торгах и обеспечение исполнения контракта в сниженном размере (например, в 2-3 раза меньше) – объективный учет репутации.</a:t>
            </a:r>
            <a:endParaRPr lang="ru-RU" sz="1800" b="1" dirty="0">
              <a:latin typeface="Calibri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50825" y="981075"/>
            <a:ext cx="8642350" cy="10080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Защитные меры от некачественного исполнения контракта при значительном снижении цены</a:t>
            </a:r>
          </a:p>
        </p:txBody>
      </p:sp>
      <p:sp>
        <p:nvSpPr>
          <p:cNvPr id="16389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grpSp>
        <p:nvGrpSpPr>
          <p:cNvPr id="16390" name="Группа 19"/>
          <p:cNvGrpSpPr>
            <a:grpSpLocks/>
          </p:cNvGrpSpPr>
          <p:nvPr/>
        </p:nvGrpSpPr>
        <p:grpSpPr bwMode="auto">
          <a:xfrm>
            <a:off x="250825" y="2216150"/>
            <a:ext cx="4314825" cy="4308475"/>
            <a:chOff x="185706" y="2162636"/>
            <a:chExt cx="4314286" cy="4309620"/>
          </a:xfrm>
        </p:grpSpPr>
        <p:sp>
          <p:nvSpPr>
            <p:cNvPr id="22" name="Скругленный прямоугольник 21"/>
            <p:cNvSpPr>
              <a:spLocks noChangeArrowheads="1"/>
            </p:cNvSpPr>
            <p:nvPr/>
          </p:nvSpPr>
          <p:spPr bwMode="auto">
            <a:xfrm>
              <a:off x="642849" y="2162636"/>
              <a:ext cx="3857143" cy="135767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800" b="1" dirty="0">
                  <a:latin typeface="Calibri" pitchFamily="34" charset="0"/>
                </a:rPr>
                <a:t>В </a:t>
              </a:r>
              <a:r>
                <a:rPr lang="ru-RU" sz="1800" b="1" dirty="0">
                  <a:latin typeface="Calibri" pitchFamily="34" charset="0"/>
                </a:rPr>
                <a:t>случае снижения цены контракта на торгах более, чем на 30%, размер обеспечения исполнения контракта увеличивается </a:t>
              </a:r>
              <a:r>
                <a:rPr lang="ru-RU" sz="1800" b="1" dirty="0">
                  <a:solidFill>
                    <a:srgbClr val="C00000"/>
                  </a:solidFill>
                  <a:latin typeface="Calibri" pitchFamily="34" charset="0"/>
                </a:rPr>
                <a:t>в </a:t>
              </a:r>
              <a:r>
                <a:rPr lang="ru-RU" sz="1800" b="1" dirty="0">
                  <a:solidFill>
                    <a:srgbClr val="C00000"/>
                  </a:solidFill>
                  <a:latin typeface="Calibri" pitchFamily="34" charset="0"/>
                </a:rPr>
                <a:t>1,5 раза</a:t>
              </a:r>
            </a:p>
          </p:txBody>
        </p:sp>
        <p:sp>
          <p:nvSpPr>
            <p:cNvPr id="16394" name="Прямоугольник 13"/>
            <p:cNvSpPr>
              <a:spLocks noChangeArrowheads="1"/>
            </p:cNvSpPr>
            <p:nvPr/>
          </p:nvSpPr>
          <p:spPr bwMode="auto">
            <a:xfrm>
              <a:off x="185706" y="6072206"/>
              <a:ext cx="388622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latin typeface="Calibri" pitchFamily="34" charset="0"/>
                </a:rPr>
                <a:t>Снижение цены контракта</a:t>
              </a:r>
            </a:p>
          </p:txBody>
        </p:sp>
        <p:cxnSp>
          <p:nvCxnSpPr>
            <p:cNvPr id="24" name="Прямая со стрелкой 23"/>
            <p:cNvCxnSpPr>
              <a:cxnSpLocks noChangeShapeType="1"/>
            </p:cNvCxnSpPr>
            <p:nvPr/>
          </p:nvCxnSpPr>
          <p:spPr bwMode="auto">
            <a:xfrm rot="5400000" flipH="1" flipV="1">
              <a:off x="-1107769" y="4192794"/>
              <a:ext cx="316790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5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476183" y="5776746"/>
              <a:ext cx="3744444" cy="47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16397" name="Прямоугольник 25"/>
            <p:cNvSpPr>
              <a:spLocks noChangeArrowheads="1"/>
            </p:cNvSpPr>
            <p:nvPr/>
          </p:nvSpPr>
          <p:spPr bwMode="auto">
            <a:xfrm>
              <a:off x="614302" y="5743594"/>
              <a:ext cx="9699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≤ 30%</a:t>
              </a:r>
              <a:endParaRPr lang="ru-RU" sz="2000"/>
            </a:p>
          </p:txBody>
        </p:sp>
        <p:sp>
          <p:nvSpPr>
            <p:cNvPr id="16398" name="Прямоугольник 25"/>
            <p:cNvSpPr>
              <a:spLocks noChangeArrowheads="1"/>
            </p:cNvSpPr>
            <p:nvPr/>
          </p:nvSpPr>
          <p:spPr bwMode="auto">
            <a:xfrm>
              <a:off x="2857456" y="5743594"/>
              <a:ext cx="7588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C00000"/>
                  </a:solidFill>
                  <a:latin typeface="Calibri" pitchFamily="34" charset="0"/>
                </a:rPr>
                <a:t>&gt;30%</a:t>
              </a:r>
            </a:p>
          </p:txBody>
        </p:sp>
        <p:sp>
          <p:nvSpPr>
            <p:cNvPr id="28" name="Цилиндр 27"/>
            <p:cNvSpPr/>
            <p:nvPr/>
          </p:nvSpPr>
          <p:spPr>
            <a:xfrm>
              <a:off x="614277" y="4457184"/>
              <a:ext cx="714286" cy="1143304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Цилиндр 28"/>
            <p:cNvSpPr/>
            <p:nvPr/>
          </p:nvSpPr>
          <p:spPr>
            <a:xfrm>
              <a:off x="2928563" y="3742619"/>
              <a:ext cx="758730" cy="1857869"/>
            </a:xfrm>
            <a:prstGeom prst="can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401" name="Прямоугольник 36"/>
            <p:cNvSpPr>
              <a:spLocks noChangeArrowheads="1"/>
            </p:cNvSpPr>
            <p:nvPr/>
          </p:nvSpPr>
          <p:spPr bwMode="auto">
            <a:xfrm>
              <a:off x="2928894" y="4386272"/>
              <a:ext cx="8112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latin typeface="Calibri" pitchFamily="34" charset="0"/>
                </a:rPr>
                <a:t>45%</a:t>
              </a:r>
              <a:endParaRPr lang="ru-RU" sz="2800">
                <a:solidFill>
                  <a:schemeClr val="bg1"/>
                </a:solidFill>
              </a:endParaRPr>
            </a:p>
          </p:txBody>
        </p:sp>
        <p:sp>
          <p:nvSpPr>
            <p:cNvPr id="16402" name="Прямоугольник 24"/>
            <p:cNvSpPr>
              <a:spLocks noChangeArrowheads="1"/>
            </p:cNvSpPr>
            <p:nvPr/>
          </p:nvSpPr>
          <p:spPr bwMode="auto">
            <a:xfrm>
              <a:off x="714348" y="4857760"/>
              <a:ext cx="6731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Calibri" pitchFamily="34" charset="0"/>
                </a:rPr>
                <a:t>30%</a:t>
              </a:r>
              <a:endParaRPr lang="ru-RU" sz="1600">
                <a:solidFill>
                  <a:schemeClr val="bg1"/>
                </a:solidFill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 rot="19591577">
              <a:off x="1759818" y="4176952"/>
              <a:ext cx="928694" cy="443789"/>
            </a:xfrm>
            <a:prstGeom prst="rightArrow">
              <a:avLst/>
            </a:prstGeom>
            <a:gradFill>
              <a:gsLst>
                <a:gs pos="0">
                  <a:srgbClr val="C00000"/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4859338" y="2205038"/>
            <a:ext cx="3960812" cy="100806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Создание реестра добросовестных поставщиков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6642219" y="3257245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2843213" y="1484313"/>
            <a:ext cx="2736850" cy="1727200"/>
          </a:xfrm>
          <a:prstGeom prst="roundRect">
            <a:avLst>
              <a:gd name="adj" fmla="val 9829"/>
            </a:avLst>
          </a:prstGeom>
          <a:solidFill>
            <a:schemeClr val="accent1">
              <a:alpha val="2196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8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6011863" y="1484313"/>
            <a:ext cx="2952750" cy="2592387"/>
          </a:xfrm>
          <a:prstGeom prst="roundRect">
            <a:avLst>
              <a:gd name="adj" fmla="val 6068"/>
            </a:avLst>
          </a:prstGeom>
          <a:solidFill>
            <a:schemeClr val="accent5">
              <a:lumMod val="7500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endParaRPr lang="ru-RU" sz="2000" b="1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7412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9CB1BA-33A0-4DAD-A34B-9D7E8961231B}" type="slidenum">
              <a:rPr lang="ru-RU" smtClean="0">
                <a:ea typeface="ＭＳ Ｐゴシック"/>
                <a:cs typeface="ＭＳ Ｐゴシック"/>
              </a:rPr>
              <a:pPr/>
              <a:t>15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250825" y="1916113"/>
            <a:ext cx="2146300" cy="8445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ea typeface="ＭＳ Ｐゴシック" charset="-128"/>
                <a:cs typeface="+mn-cs"/>
              </a:rPr>
              <a:t>Поручительство</a:t>
            </a: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250825" y="3279775"/>
            <a:ext cx="2160588" cy="8524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FFFFFF"/>
                </a:solidFill>
                <a:ea typeface="ＭＳ Ｐゴシック" charset="-128"/>
                <a:cs typeface="+mn-cs"/>
              </a:rPr>
              <a:t>Банковская гарантия</a:t>
            </a: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6516688" y="2276475"/>
            <a:ext cx="2016125" cy="8651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Реестр поручителей и выданных поручительств</a:t>
            </a:r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2452627" y="2091518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078163" y="1627188"/>
            <a:ext cx="2357437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Аккредитация поручителей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5665248" y="2235534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2452627" y="3460511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71438" y="4221163"/>
            <a:ext cx="8964612" cy="2276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900" b="1" dirty="0">
                <a:latin typeface="Calibri" pitchFamily="34" charset="0"/>
                <a:ea typeface="ＭＳ Ｐゴシック" charset="-128"/>
                <a:cs typeface="+mn-cs"/>
              </a:rPr>
              <a:t>           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  <a:ea typeface="ＭＳ Ｐゴシック" charset="-128"/>
                <a:cs typeface="+mn-cs"/>
              </a:rPr>
              <a:t> 	</a:t>
            </a:r>
          </a:p>
          <a:p>
            <a:pPr algn="just">
              <a:defRPr/>
            </a:pPr>
            <a:endParaRPr lang="ru-RU" sz="16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 При начальной (максимальной) цене контракта более 10 млн. руб. устанавливается обязательность обеспечения исполнения контракта в размере от 10 до 30 %.    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Для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целей исключения мошенничества при предоставлении финансового обеспечения уполномоченный федеральный орган власти проводит централизованную проверку поручителей и включение их в специальный реестр, размещаемый на общероссийском портале.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В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отдельных реестрах учитываются все выданные банковские гарантии  и поручительства. При этом осуществляется проверка на предмет недопустимости превышения лимита предоставления банковских гарантий и поручительств. 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  <a:ea typeface="ＭＳ Ｐゴシック" charset="-128"/>
                <a:cs typeface="+mn-cs"/>
              </a:rPr>
              <a:t>	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  <a:ea typeface="ＭＳ Ｐゴシック" charset="-128"/>
                <a:cs typeface="+mn-cs"/>
              </a:rPr>
              <a:t>	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  <a:ea typeface="ＭＳ Ｐゴシック" charset="-128"/>
                <a:cs typeface="+mn-cs"/>
              </a:rPr>
              <a:t>	</a:t>
            </a:r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5665248" y="3528602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6516688" y="3213100"/>
            <a:ext cx="2016125" cy="792163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Реестр выданных банковских гарантий</a:t>
            </a: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2843213" y="3340100"/>
            <a:ext cx="2736850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Внесение сведений о выданных банковских гарантиях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078163" y="2276475"/>
            <a:ext cx="2357437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Внесение сведений о выданных поручительствах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611188" y="981075"/>
            <a:ext cx="7993062" cy="431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Повышение надежности финансового обеспечения</a:t>
            </a:r>
          </a:p>
        </p:txBody>
      </p:sp>
      <p:sp>
        <p:nvSpPr>
          <p:cNvPr id="17426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pic>
        <p:nvPicPr>
          <p:cNvPr id="17427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4275" y="1557338"/>
            <a:ext cx="2522538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31DD4C-9C6F-476E-AAD1-93385D1D8D65}" type="slidenum">
              <a:rPr lang="ru-RU" smtClean="0">
                <a:ea typeface="ＭＳ Ｐゴシック"/>
                <a:cs typeface="ＭＳ Ｐゴシック"/>
              </a:rPr>
              <a:pPr/>
              <a:t>16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3203575" y="1500188"/>
            <a:ext cx="5761038" cy="12954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Формирует приемочную комиссию. 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Оплата товара (работ, услуг) производится на основании заключения приемочной комиссии</a:t>
            </a: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142875" y="1477963"/>
            <a:ext cx="24130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Заказчик,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уполномоченный орган</a:t>
            </a:r>
          </a:p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Приемочная комиссия </a:t>
            </a:r>
          </a:p>
          <a:p>
            <a:pPr algn="ctr">
              <a:defRPr/>
            </a:pPr>
            <a:r>
              <a:rPr lang="ru-RU" sz="19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(не менее 3-х чел.)</a:t>
            </a:r>
            <a:endParaRPr lang="ru-RU" sz="19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2000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3203575" y="2925763"/>
            <a:ext cx="5761038" cy="1290637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Производит проверку поставляемой продукции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и принимает решение о её соответствии условиям контракта, в том числе с привлечением экспертов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14313" y="4365625"/>
            <a:ext cx="8715375" cy="2135188"/>
          </a:xfrm>
          <a:prstGeom prst="roundRect">
            <a:avLst>
              <a:gd name="adj" fmla="val 10202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      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Контракты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, срок действия которых превышает шесть месяцев, должны содержать разбивку на этапы исполнения. В этом случае приемка исполнения контракта производится поэтапно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В законопроекте установлены порядок и предельные сроки приемки различных видов продукции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на основе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применяемых в корпоративном секторе порядков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приемки продукции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по количеству и качеству (инструкции № П-6 и П-7).</a:t>
            </a: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ru-RU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627313" y="3286125"/>
            <a:ext cx="576262" cy="576263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95288" y="981075"/>
            <a:ext cx="8353425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Повышение качества администрирования контрактов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627313" y="1857375"/>
            <a:ext cx="576262" cy="576263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2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4DD334-14D3-491D-8D4B-390ED314AD6A}" type="slidenum">
              <a:rPr lang="ru-RU" smtClean="0">
                <a:ea typeface="ＭＳ Ｐゴシック"/>
                <a:cs typeface="ＭＳ Ｐゴシック"/>
              </a:rPr>
              <a:pPr/>
              <a:t>17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07950" y="1641475"/>
            <a:ext cx="1500188" cy="26431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Приемка товаров, </a:t>
            </a: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</a:t>
            </a:r>
            <a:b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работ</a:t>
            </a: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, </a:t>
            </a: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</a:t>
            </a:r>
            <a:b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услуг</a:t>
            </a:r>
            <a:endParaRPr lang="ru-RU" sz="20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2108200" y="1641475"/>
            <a:ext cx="1857375" cy="1000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 исполнен</a:t>
            </a:r>
          </a:p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качественно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4465638" y="1570038"/>
            <a:ext cx="1928812" cy="11430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Акт сдачи-приемки товаров (работ, услуг)</a:t>
            </a:r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1716398" y="1959565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1716398" y="3531201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2108200" y="3284538"/>
            <a:ext cx="1857375" cy="1000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Ненадлежащее исполнение контракта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4073852" y="1888128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4073852" y="3459764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4500563" y="2924175"/>
            <a:ext cx="1965325" cy="19446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Быстрая процедура расторжения контракта, взыскание штрафных санкций</a:t>
            </a: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6965950" y="1357313"/>
            <a:ext cx="1857375" cy="785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Реестр контрактов</a:t>
            </a:r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6538750" y="1533688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6200000">
            <a:off x="6554140" y="3459763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>
            <a:spLocks noChangeArrowheads="1"/>
          </p:cNvSpPr>
          <p:nvPr/>
        </p:nvSpPr>
        <p:spPr bwMode="auto">
          <a:xfrm>
            <a:off x="6935788" y="3000375"/>
            <a:ext cx="2124075" cy="1785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 со следующим участником, </a:t>
            </a: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предложившим </a:t>
            </a: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лучшие условия на торгах</a:t>
            </a: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215900" y="5013325"/>
            <a:ext cx="8677275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В целях повышения качества продукции регламентированы вопросы приемки товаров (работ, услуг). В случае ненадлежащего исполнения контракта заказчик расторгает контракт через быструю административную процедуру расторжения </a:t>
            </a:r>
            <a:b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(10 дней) и удерживает с не исполнившего контракт поставщика обеспечение исполнения контракта.</a:t>
            </a: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2051050" y="1052513"/>
            <a:ext cx="4608513" cy="36036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Приемка товаров, работ, услуг</a:t>
            </a: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7000875" y="2428875"/>
            <a:ext cx="1857375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Оплата</a:t>
            </a:r>
          </a:p>
        </p:txBody>
      </p:sp>
      <p:sp>
        <p:nvSpPr>
          <p:cNvPr id="33" name="Стрелка вниз 32"/>
          <p:cNvSpPr>
            <a:spLocks noChangeArrowheads="1"/>
          </p:cNvSpPr>
          <p:nvPr/>
        </p:nvSpPr>
        <p:spPr bwMode="auto">
          <a:xfrm>
            <a:off x="7715250" y="2143125"/>
            <a:ext cx="357188" cy="2857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lt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 rot="10800000">
            <a:off x="1403350" y="3644900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8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503621-4ECB-4294-B5F3-B3D9FF069FD7}" type="slidenum">
              <a:rPr lang="ru-RU" smtClean="0">
                <a:ea typeface="ＭＳ Ｐゴシック"/>
                <a:cs typeface="ＭＳ Ｐゴシック"/>
              </a:rPr>
              <a:pPr/>
              <a:t>18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357563" y="2500313"/>
            <a:ext cx="4959350" cy="719137"/>
          </a:xfrm>
          <a:prstGeom prst="roundRect">
            <a:avLst>
              <a:gd name="adj" fmla="val 16667"/>
            </a:avLst>
          </a:prstGeom>
          <a:solidFill>
            <a:srgbClr val="3C8C93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Комиссия по расторжению контракта</a:t>
            </a: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5651500" y="1412875"/>
            <a:ext cx="32416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в случае  нарушения контракта </a:t>
            </a:r>
            <a:r>
              <a:rPr lang="ru-RU" sz="1800" b="1" u="sng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поставщиком</a:t>
            </a:r>
            <a:endParaRPr lang="ru-RU" sz="1400" b="1" u="sng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2071688" y="1428750"/>
            <a:ext cx="32416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Поставщик</a:t>
            </a:r>
          </a:p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в случае нарушения контракта </a:t>
            </a:r>
            <a:r>
              <a:rPr lang="ru-RU" sz="1800" b="1" u="sng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заказчиком</a:t>
            </a:r>
            <a:endParaRPr lang="ru-RU" sz="1400" b="1" u="sng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323850" y="5661025"/>
            <a:ext cx="8458200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          Комиссия по расторжению контракта в </a:t>
            </a:r>
            <a:r>
              <a:rPr lang="ru-RU" sz="1400" b="1">
                <a:solidFill>
                  <a:srgbClr val="FF0000"/>
                </a:solidFill>
                <a:latin typeface="Calibri" pitchFamily="34" charset="0"/>
                <a:ea typeface="ＭＳ Ｐゴシック" charset="-128"/>
                <a:cs typeface="+mn-cs"/>
              </a:rPr>
              <a:t>10-дневный срок </a:t>
            </a: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принимает решение о подтверждении либо не подтверждении существенного нарушения контракта: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 для заказчика – возможность замены недобросовестного поставщика;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 для поставщика – защита его прав от недобросовестного заказчика.</a:t>
            </a: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4140200" y="3429000"/>
            <a:ext cx="2665413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latin typeface="Calibri" pitchFamily="34" charset="0"/>
                <a:ea typeface="ＭＳ Ｐゴシック" charset="-128"/>
                <a:cs typeface="+mn-cs"/>
              </a:rPr>
              <a:t>Подтверждает</a:t>
            </a:r>
            <a:r>
              <a:rPr lang="ru-RU" sz="1400" b="1" dirty="0">
                <a:latin typeface="Calibri" pitchFamily="34" charset="0"/>
                <a:ea typeface="ＭＳ Ｐゴシック" charset="-128"/>
                <a:cs typeface="+mn-cs"/>
              </a:rPr>
              <a:t> существенное нарушение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34925" y="2500313"/>
            <a:ext cx="2665413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u="sng">
                <a:latin typeface="Calibri" pitchFamily="34" charset="0"/>
                <a:ea typeface="ＭＳ Ｐゴシック" charset="-128"/>
                <a:cs typeface="+mn-cs"/>
              </a:rPr>
              <a:t>НЕ подтверждает </a:t>
            </a: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существенное нарушение</a:t>
            </a: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7072313" y="4508500"/>
            <a:ext cx="1944687" cy="10810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Взыскание штрафных санкций с поставщика и возмещение убытков заказчика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6228184" y="2132856"/>
            <a:ext cx="268726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1258888" y="981075"/>
            <a:ext cx="6408737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Короткая процедура расторжения контракта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4643438" y="2143116"/>
            <a:ext cx="268726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436096" y="3212976"/>
            <a:ext cx="233051" cy="2880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2267744" y="3284984"/>
            <a:ext cx="504056" cy="36004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364088" y="4100502"/>
            <a:ext cx="432048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4572000" y="4581525"/>
            <a:ext cx="2000250" cy="576263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 </a:t>
            </a:r>
            <a:r>
              <a:rPr lang="ru-RU" sz="1400" b="1" u="sng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расторгается</a:t>
            </a: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1835150" y="4508500"/>
            <a:ext cx="2343150" cy="93662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Взыскание штрафных санкций с заказчика и возмещение убытков поставщика</a:t>
            </a: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4259679" y="4700855"/>
            <a:ext cx="288032" cy="33661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964645" y="2678901"/>
            <a:ext cx="285752" cy="35719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34925" y="3287713"/>
            <a:ext cx="1400175" cy="646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Продолжение </a:t>
            </a:r>
            <a:br>
              <a:rPr lang="ru-RU" sz="1400" b="1"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исполнения контракта</a:t>
            </a: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34925" y="4000500"/>
            <a:ext cx="1368425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Расторжение контракта </a:t>
            </a:r>
          </a:p>
          <a:p>
            <a:pPr algn="ctr">
              <a:defRPr/>
            </a:pPr>
            <a:r>
              <a:rPr lang="ru-RU" sz="1400" b="1">
                <a:latin typeface="Calibri" pitchFamily="34" charset="0"/>
                <a:ea typeface="ＭＳ Ｐゴシック" charset="-128"/>
                <a:cs typeface="+mn-cs"/>
              </a:rPr>
              <a:t>через суд</a:t>
            </a:r>
          </a:p>
        </p:txBody>
      </p:sp>
      <p:sp>
        <p:nvSpPr>
          <p:cNvPr id="43" name="Скругленный прямоугольник 42"/>
          <p:cNvSpPr>
            <a:spLocks noChangeArrowheads="1"/>
          </p:cNvSpPr>
          <p:nvPr/>
        </p:nvSpPr>
        <p:spPr bwMode="auto">
          <a:xfrm>
            <a:off x="6948488" y="3284538"/>
            <a:ext cx="2124075" cy="10080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Заключение контракта с участником № 2 и</a:t>
            </a:r>
          </a:p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возобновление поставки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442244" y="4042569"/>
            <a:ext cx="78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1406525" y="4435475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>
            <a:spLocks noChangeArrowheads="1"/>
          </p:cNvSpPr>
          <p:nvPr/>
        </p:nvSpPr>
        <p:spPr bwMode="auto">
          <a:xfrm>
            <a:off x="1979613" y="3716338"/>
            <a:ext cx="1571625" cy="5762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 </a:t>
            </a:r>
            <a:br>
              <a:rPr lang="ru-RU" sz="14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400" b="1" u="sng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НЕ расторгается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0800000">
            <a:off x="1835150" y="4005263"/>
            <a:ext cx="1412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Стрелка вправо 55"/>
          <p:cNvSpPr>
            <a:spLocks noChangeArrowheads="1"/>
          </p:cNvSpPr>
          <p:nvPr/>
        </p:nvSpPr>
        <p:spPr bwMode="auto">
          <a:xfrm>
            <a:off x="6643688" y="4714875"/>
            <a:ext cx="396875" cy="35718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7" name="Стрелка вправо 56"/>
          <p:cNvSpPr>
            <a:spLocks noChangeArrowheads="1"/>
          </p:cNvSpPr>
          <p:nvPr/>
        </p:nvSpPr>
        <p:spPr bwMode="auto">
          <a:xfrm rot="16200000">
            <a:off x="7994651" y="4186237"/>
            <a:ext cx="215900" cy="42862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0510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>
            <a:stCxn id="22" idx="2"/>
            <a:endCxn id="17" idx="0"/>
          </p:cNvCxnSpPr>
          <p:nvPr/>
        </p:nvCxnSpPr>
        <p:spPr>
          <a:xfrm rot="16200000" flipH="1">
            <a:off x="318294" y="4318794"/>
            <a:ext cx="2359025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0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69BF74-B04F-46FC-A05B-DF240EB8DC9D}" type="slidenum">
              <a:rPr lang="ru-RU" smtClean="0">
                <a:ea typeface="ＭＳ Ｐゴシック"/>
                <a:cs typeface="ＭＳ Ｐゴシック"/>
              </a:rPr>
              <a:pPr/>
              <a:t>19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107950" y="1774825"/>
            <a:ext cx="2773363" cy="136683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Заказчик, уполномоченный орган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размещает: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59563" y="2630488"/>
            <a:ext cx="69850" cy="4397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2980944" y="2188863"/>
            <a:ext cx="504055" cy="392041"/>
          </a:xfrm>
          <a:prstGeom prst="rightArrow">
            <a:avLst>
              <a:gd name="adj1" fmla="val 55200"/>
              <a:gd name="adj2" fmla="val 46968"/>
            </a:avLst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071813" y="4500563"/>
            <a:ext cx="5892800" cy="1928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        </a:t>
            </a:r>
          </a:p>
          <a:p>
            <a:pPr algn="just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       В </a:t>
            </a:r>
            <a:r>
              <a:rPr lang="ru-RU" sz="2000" b="1" dirty="0">
                <a:latin typeface="Calibri" pitchFamily="34" charset="0"/>
                <a:ea typeface="ＭＳ Ｐゴシック" charset="-128"/>
                <a:cs typeface="+mn-cs"/>
              </a:rPr>
              <a:t>целях повышения эффективности бюджетных расходов и контроля за исполнением контракта оплата контракта производится только при наличии всех сведений и документов по контракту в реестре контрактов на официальном сайте.</a:t>
            </a:r>
          </a:p>
          <a:p>
            <a:pPr algn="just">
              <a:defRPr/>
            </a:pPr>
            <a:endParaRPr lang="ru-RU" sz="20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339975" y="981075"/>
            <a:ext cx="4176713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Санкционирование оплаты</a:t>
            </a:r>
          </a:p>
        </p:txBody>
      </p:sp>
      <p:pic>
        <p:nvPicPr>
          <p:cNvPr id="21513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0288" y="1627188"/>
            <a:ext cx="543083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5651500" y="1928813"/>
            <a:ext cx="2952750" cy="428625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ea typeface="ＭＳ Ｐゴシック" pitchFamily="34" charset="-128"/>
              </a:rPr>
              <a:t>www.zakupki.gov.ru</a:t>
            </a:r>
            <a:endParaRPr lang="ru-RU" sz="20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42875" y="3783013"/>
            <a:ext cx="2714625" cy="4318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сведения о контрактах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142875" y="4429125"/>
            <a:ext cx="2714625" cy="8572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контракты со всеми приложениями и изменения к ним</a:t>
            </a: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42875" y="5500688"/>
            <a:ext cx="2714625" cy="4318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акты сдачи-приемки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7786710" y="3786190"/>
            <a:ext cx="642942" cy="504056"/>
          </a:xfrm>
          <a:prstGeom prst="rightArrow">
            <a:avLst>
              <a:gd name="adj1" fmla="val 55200"/>
              <a:gd name="adj2" fmla="val 46968"/>
            </a:avLst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92725" y="2420938"/>
            <a:ext cx="3311525" cy="792162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a typeface="ＭＳ Ｐゴシック" charset="-128"/>
              </a:rPr>
              <a:t>РЕЕСТР КОНТРАКТОВ</a:t>
            </a:r>
          </a:p>
        </p:txBody>
      </p:sp>
      <p:sp>
        <p:nvSpPr>
          <p:cNvPr id="21520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571875" y="3643313"/>
            <a:ext cx="3786188" cy="714375"/>
          </a:xfrm>
          <a:prstGeom prst="roundRect">
            <a:avLst>
              <a:gd name="adj" fmla="val 9829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Calibri" pitchFamily="34" charset="0"/>
                <a:ea typeface="+mn-ea"/>
                <a:cs typeface="Calibri" pitchFamily="34" charset="0"/>
              </a:rPr>
              <a:t>Оплата после приемки не позднее 15 дней.</a:t>
            </a:r>
            <a:endParaRPr lang="ru-RU" sz="2000" b="1" dirty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7D1E3-2D6D-4865-8CD8-54FA55815204}" type="slidenum">
              <a:rPr lang="ru-RU" smtClean="0">
                <a:ea typeface="ＭＳ Ｐゴシック"/>
                <a:cs typeface="ＭＳ Ｐゴシック"/>
              </a:rPr>
              <a:pPr/>
              <a:t>2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14313" y="1628775"/>
            <a:ext cx="8786812" cy="3455988"/>
          </a:xfrm>
          <a:prstGeom prst="roundRect">
            <a:avLst>
              <a:gd name="adj" fmla="val 7955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endParaRPr lang="en-US" sz="1800" b="1" dirty="0"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en-US" sz="1800" b="1" dirty="0"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en-US" sz="1800" b="1" dirty="0"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en-US" sz="1800" b="1" dirty="0">
              <a:ea typeface="ＭＳ Ｐゴシック" charset="-128"/>
              <a:cs typeface="+mn-cs"/>
            </a:endParaRPr>
          </a:p>
          <a:p>
            <a:pPr algn="just">
              <a:defRPr/>
            </a:pPr>
            <a:endParaRPr lang="ru-RU" sz="2200" b="1" dirty="0">
              <a:ea typeface="ＭＳ Ｐゴシック" charset="-128"/>
              <a:cs typeface="+mn-cs"/>
            </a:endParaRPr>
          </a:p>
          <a:p>
            <a:pPr>
              <a:defRPr/>
            </a:pPr>
            <a:endParaRPr lang="ru-RU" sz="2200" b="1" dirty="0">
              <a:ea typeface="ＭＳ Ｐゴシック" charset="-128"/>
              <a:cs typeface="+mn-cs"/>
            </a:endParaRPr>
          </a:p>
          <a:p>
            <a:pPr>
              <a:defRPr/>
            </a:pPr>
            <a:endParaRPr lang="ru-RU" sz="2200" b="1" dirty="0">
              <a:ea typeface="ＭＳ Ｐゴシック" charset="-128"/>
              <a:cs typeface="+mn-cs"/>
            </a:endParaRPr>
          </a:p>
          <a:p>
            <a:pPr>
              <a:defRPr/>
            </a:pPr>
            <a:endParaRPr lang="ru-RU" sz="2200" b="1" dirty="0">
              <a:ea typeface="ＭＳ Ｐゴシック" charset="-128"/>
              <a:cs typeface="+mn-cs"/>
            </a:endParaRPr>
          </a:p>
          <a:p>
            <a:pPr>
              <a:defRPr/>
            </a:pPr>
            <a:endParaRPr lang="ru-RU" sz="2200" b="1" dirty="0">
              <a:ea typeface="ＭＳ Ｐゴシック" charset="-128"/>
              <a:cs typeface="+mn-cs"/>
            </a:endParaRPr>
          </a:p>
          <a:p>
            <a:pPr>
              <a:defRPr/>
            </a:pPr>
            <a:endParaRPr lang="ru-RU" sz="2200" b="1" dirty="0">
              <a:ea typeface="ＭＳ Ｐゴシック" charset="-128"/>
              <a:cs typeface="+mn-cs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14313" y="5157788"/>
            <a:ext cx="8786812" cy="13398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u="sng" dirty="0"/>
              <a:t>Основные цели создания ФКС: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повышение качества продукции;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развитие конкурентной среды;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минимизация уровня коррупции; 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повышение эффективности бюджетных расходов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.</a:t>
            </a:r>
            <a:r>
              <a:rPr lang="ru-RU" sz="2000" b="1" dirty="0"/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5" y="1700213"/>
            <a:ext cx="8002588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en-US" sz="1100" b="1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Централизация функций закупок и система планирования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Единый центр экономической конъюнктуры рынков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 Контроль планирования  и исполнения крупных заказов</a:t>
            </a:r>
            <a:endParaRPr lang="ru-RU" sz="12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5" y="2420938"/>
            <a:ext cx="80025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Совершенствование процедур размещения заказа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Дополнительные требования к участникам торгов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Объективная оценка квалификации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Защитные меры от некачественного исполнения контракта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3357563"/>
            <a:ext cx="7993063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Централизованная проверка финансового обеспечения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Регламентация приемки и оплаты товаров, работ, услуг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Повышение качества администрирования контракта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Короткая процедура расторжения контракта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5" y="4292600"/>
            <a:ext cx="8002588" cy="65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Пошлина за необоснованные жалобы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Оптимизация ответственности по </a:t>
            </a:r>
            <a:r>
              <a:rPr lang="ru-RU" sz="1200" b="1" dirty="0" err="1">
                <a:solidFill>
                  <a:schemeClr val="tx1"/>
                </a:solidFill>
                <a:ea typeface="ＭＳ Ｐゴシック" charset="-128"/>
              </a:rPr>
              <a:t>КоАП</a:t>
            </a:r>
            <a:endParaRPr lang="ru-RU" sz="1200" b="1" dirty="0">
              <a:solidFill>
                <a:schemeClr val="tx1"/>
              </a:solidFill>
              <a:ea typeface="ＭＳ Ｐゴシック" charset="-128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tx1"/>
                </a:solidFill>
                <a:ea typeface="ＭＳ Ｐゴシック" charset="-128"/>
              </a:rPr>
              <a:t>Количественный  и качественный анализ</a:t>
            </a:r>
            <a:endParaRPr lang="ru-RU" sz="12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3" name="Выгнутая вниз стрелка 12"/>
          <p:cNvSpPr>
            <a:spLocks noChangeArrowheads="1"/>
          </p:cNvSpPr>
          <p:nvPr/>
        </p:nvSpPr>
        <p:spPr bwMode="auto">
          <a:xfrm rot="16200000">
            <a:off x="7301706" y="3024982"/>
            <a:ext cx="2714625" cy="541338"/>
          </a:xfrm>
          <a:prstGeom prst="curvedUpArrow">
            <a:avLst>
              <a:gd name="adj1" fmla="val 24996"/>
              <a:gd name="adj2" fmla="val 49992"/>
              <a:gd name="adj3" fmla="val 25000"/>
            </a:avLst>
          </a:prstGeom>
          <a:ln>
            <a:solidFill>
              <a:schemeClr val="accent5">
                <a:lumMod val="2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325" y="1844675"/>
            <a:ext cx="3500438" cy="503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Планирование закупок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5" y="2663825"/>
            <a:ext cx="4025900" cy="503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Отбор исполнителя</a:t>
            </a:r>
          </a:p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контракта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325" y="3535363"/>
            <a:ext cx="4025900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Сопровождение и </a:t>
            </a:r>
          </a:p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исполнение контракта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5" y="4362450"/>
            <a:ext cx="4857750" cy="503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Контроль и анализ результатов закупок,</a:t>
            </a:r>
          </a:p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принятие организационных решений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4110" name="Прямоугольник 18"/>
          <p:cNvSpPr>
            <a:spLocks noChangeArrowheads="1"/>
          </p:cNvSpPr>
          <p:nvPr/>
        </p:nvSpPr>
        <p:spPr bwMode="auto">
          <a:xfrm>
            <a:off x="107950" y="44450"/>
            <a:ext cx="9036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Calibri" pitchFamily="34" charset="0"/>
              </a:rPr>
              <a:t>СОЗДАНИЕ ФЕДЕРАЛЬНОЙ КОНТРАКТНОЙ СИСТЕМЫ</a:t>
            </a:r>
            <a:endParaRPr lang="ru-RU" sz="3000"/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79388" y="908050"/>
            <a:ext cx="8640762" cy="6492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ea typeface="ＭＳ Ｐゴシック" charset="-128"/>
                <a:cs typeface="+mn-cs"/>
              </a:rPr>
              <a:t>ФАС России подготовлен законопроект, направленный на создание системы, в которой будут увязаны все стадии госзаказа:</a:t>
            </a: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EFD7E1-8506-4360-9689-596A8FF6D62E}" type="slidenum">
              <a:rPr lang="ru-RU" smtClean="0">
                <a:ea typeface="ＭＳ Ｐゴシック"/>
                <a:cs typeface="ＭＳ Ｐゴシック"/>
              </a:rPr>
              <a:pPr/>
              <a:t>20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63" y="1500188"/>
            <a:ext cx="2224087" cy="1943100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ФАС России</a:t>
            </a:r>
          </a:p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Рособоронзаказ</a:t>
            </a: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Контролирующие органы субъектов </a:t>
            </a: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муниципальных образований</a:t>
            </a:r>
          </a:p>
          <a:p>
            <a:pPr algn="ctr">
              <a:defRPr/>
            </a:pPr>
            <a:endParaRPr lang="ru-RU" sz="23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3" y="1785938"/>
            <a:ext cx="1857375" cy="1285875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Жалоба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+ </a:t>
            </a:r>
          </a:p>
          <a:p>
            <a:pPr algn="ctr">
              <a:defRPr/>
            </a:pPr>
            <a:r>
              <a:rPr lang="ru-RU" sz="2000" b="1" dirty="0" err="1">
                <a:latin typeface="Calibri" pitchFamily="34" charset="0"/>
                <a:cs typeface="Calibri" pitchFamily="34" charset="0"/>
              </a:rPr>
              <a:t>гос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пошлина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63" y="1500188"/>
            <a:ext cx="3286125" cy="1214437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latin typeface="Calibri" pitchFamily="34" charset="0"/>
                <a:cs typeface="Calibri" pitchFamily="34" charset="0"/>
              </a:rPr>
              <a:t>Восстановление  нарушенных прав предпринимателей за 5 рабочих дней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143125" y="2143125"/>
            <a:ext cx="571500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5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КОНТРОЛЬ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313" y="3571875"/>
            <a:ext cx="8715375" cy="3000375"/>
          </a:xfrm>
          <a:prstGeom prst="roundRect">
            <a:avLst>
              <a:gd name="adj" fmla="val 8773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Предприниматели имеют возможность быстро защитить свои права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через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процедуру административного обжалования.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Срок рассмотрения жалобы –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 рабочих дней.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Вся информация по жалобе и принятом решении размещается на официальном сайте.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Если жалоба </a:t>
            </a:r>
            <a:r>
              <a:rPr lang="ru-RU" sz="20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необоснованная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то уплачивается государственная пошлина в размере 0,1 % от цены контракта (но не менее 2 тыс. рублей и не более 50 тыс. рублей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     Пошлина уплачивается либо через электронную площадку, либо платежным поручением.</a:t>
            </a:r>
            <a:endParaRPr lang="ru-RU" b="1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88" y="1000125"/>
            <a:ext cx="7429500" cy="43180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Введение платности за необоснованность жалобы</a:t>
            </a:r>
            <a:endParaRPr lang="ru-RU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072063" y="1857375"/>
            <a:ext cx="500062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43563" y="2786063"/>
            <a:ext cx="3286125" cy="642937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latin typeface="Calibri" pitchFamily="34" charset="0"/>
                <a:cs typeface="Calibri" pitchFamily="34" charset="0"/>
              </a:rPr>
              <a:t>Возможность электронного обжалования</a:t>
            </a:r>
            <a:endParaRPr lang="ru-RU" sz="1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2063" y="2714625"/>
            <a:ext cx="500062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6EE86C-F59B-4462-A3BE-306E6A7C4978}" type="slidenum">
              <a:rPr lang="ru-RU" smtClean="0">
                <a:ea typeface="ＭＳ Ｐゴシック"/>
                <a:cs typeface="ＭＳ Ｐゴシック"/>
              </a:rPr>
              <a:pPr/>
              <a:t>21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844675"/>
            <a:ext cx="3635375" cy="18002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Ответственность заказчика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за допущенные им нарушения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снижается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5 раз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относительно обычно применяемого штрафа при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данном нарушении.</a:t>
            </a:r>
            <a:endParaRPr lang="ru-RU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6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КОНТРОЛЬ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950" y="3716338"/>
            <a:ext cx="4824413" cy="2808287"/>
          </a:xfrm>
          <a:prstGeom prst="roundRect">
            <a:avLst>
              <a:gd name="adj" fmla="val 11821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Если при закупках свыше 300 млн. рублей заказчиком в течение года были дважды допущены аналогичные нарушения законодательства: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неправильно выбран способ закупки;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ru-RU" sz="1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неразмещение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закупки на официальном сайте;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изменение условий контракта.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979488"/>
            <a:ext cx="8928100" cy="720725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Ответственность заказчика за нарушения 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законодательства о размещении заказов</a:t>
            </a:r>
            <a:endParaRPr lang="ru-RU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003800" y="2349500"/>
            <a:ext cx="431800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950" y="1773238"/>
            <a:ext cx="4824413" cy="1800225"/>
          </a:xfrm>
          <a:prstGeom prst="roundRect">
            <a:avLst>
              <a:gd name="adj" fmla="val 11821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Times New Roman"/>
                <a:cs typeface="Calibri" pitchFamily="34" charset="0"/>
              </a:rPr>
              <a:t>          Самостоятельное исправление заказчиком допущенных нарушений на этапе размещения заказа путем уведомления контролирующего органа о совершенном им нарушении 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законодательства.            </a:t>
            </a:r>
            <a:endParaRPr lang="ru-RU" sz="1800" b="1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64163" y="4292600"/>
            <a:ext cx="3600450" cy="17287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latin typeface="Calibri" pitchFamily="34" charset="0"/>
                <a:cs typeface="Calibri" pitchFamily="34" charset="0"/>
              </a:rPr>
              <a:t>Применяется норма </a:t>
            </a:r>
            <a:r>
              <a:rPr lang="ru-RU" sz="1800" b="1" dirty="0" err="1">
                <a:latin typeface="Calibri" pitchFamily="34" charset="0"/>
                <a:cs typeface="Calibri" pitchFamily="34" charset="0"/>
              </a:rPr>
              <a:t>КоАП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 о дисквалификации должностного лица заказчика по решению суда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003800" y="4868863"/>
            <a:ext cx="431800" cy="484187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8DD534-AC2A-48A0-95D1-4C8406347D0C}" type="slidenum">
              <a:rPr lang="ru-RU" smtClean="0">
                <a:ea typeface="ＭＳ Ｐゴシック"/>
                <a:cs typeface="ＭＳ Ｐゴシック"/>
              </a:rPr>
              <a:pPr/>
              <a:t>22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24579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АНАЛИЗ И КОНТРОЛЬ РЕЗУЛЬТАТОВ ЗАКУПОК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3" y="2855913"/>
            <a:ext cx="8643937" cy="2373312"/>
          </a:xfrm>
          <a:prstGeom prst="roundRect">
            <a:avLst>
              <a:gd name="adj" fmla="val 11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КРИТЕРИИ ОЦЕНКИ РЕЗУЛЬТАТОВ: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оценка достигнутого результата по отношению к планируемому;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причины несостоявшихся процедур размещения заказов;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причины неисполнения или ненадлежащего исполнения контрактов;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применяемые способы размещения заказов;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среднее количество участников в процедурах размещения заказов;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оценка достигнутой экономии и обоснованности начальных (максимальных) цен контрактов (цен лотов);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анализ допущенных нарушений при планировании, размещении заказов и исполнении контрактов.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323850" y="1700213"/>
            <a:ext cx="8351838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Главные распорядители бюджетных средств (и уполномоченные органы)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анализируют результаты размещения заказов и исполнения контрактов,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и размещают соответствующие годовые доклады на официальном сайте </a:t>
            </a:r>
            <a:r>
              <a:rPr lang="ru-RU" sz="1800" b="1" dirty="0" err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www.zakupki.gov.ru</a:t>
            </a:r>
            <a:endParaRPr lang="ru-RU" sz="1800" b="1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68313" y="908050"/>
            <a:ext cx="7991475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Анализ результатов размещения заказа по качественным показателям</a:t>
            </a: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79388" y="5300663"/>
            <a:ext cx="8713787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Минфин России, Минэкономразвития России, ФАС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России (аналогичные региональные и муниципальные органы власти) направляют сводные доклады в Правительство РФ (высшие органы исполнительной власти субъектов РФ и муниципальных образований) для принятия организационных решений, корректировки планов и рассмотрения вопросов об ответственности</a:t>
            </a:r>
            <a:endParaRPr lang="ru-RU" sz="1800" b="1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Стрелка вправо 95"/>
          <p:cNvSpPr/>
          <p:nvPr/>
        </p:nvSpPr>
        <p:spPr>
          <a:xfrm rot="5400000">
            <a:off x="205582" y="4866481"/>
            <a:ext cx="1663700" cy="503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СТРУКТУРА ГОСЗАКАЗА</a:t>
            </a:r>
          </a:p>
        </p:txBody>
      </p:sp>
      <p:sp>
        <p:nvSpPr>
          <p:cNvPr id="64" name="Скругленный прямоугольник 63"/>
          <p:cNvSpPr>
            <a:spLocks noChangeArrowheads="1"/>
          </p:cNvSpPr>
          <p:nvPr/>
        </p:nvSpPr>
        <p:spPr bwMode="auto">
          <a:xfrm>
            <a:off x="7307263" y="2708275"/>
            <a:ext cx="1368425" cy="73025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6" name="TextBox 36"/>
          <p:cNvSpPr txBox="1">
            <a:spLocks noChangeArrowheads="1"/>
          </p:cNvSpPr>
          <p:nvPr/>
        </p:nvSpPr>
        <p:spPr bwMode="auto">
          <a:xfrm>
            <a:off x="7308850" y="2781300"/>
            <a:ext cx="143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Независимый регистратор</a:t>
            </a:r>
          </a:p>
        </p:txBody>
      </p:sp>
      <p:sp>
        <p:nvSpPr>
          <p:cNvPr id="5127" name="Номер слайда 3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CAC36B-C54A-45C1-B83E-946A684CABC8}" type="slidenum">
              <a:rPr lang="ru-RU" smtClean="0">
                <a:ea typeface="ＭＳ Ｐゴシック"/>
                <a:cs typeface="ＭＳ Ｐゴシック"/>
              </a:rPr>
              <a:pPr/>
              <a:t>3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323850" y="1714500"/>
            <a:ext cx="2033588" cy="36195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Заказчики</a:t>
            </a: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6804025" y="4797425"/>
            <a:ext cx="2124075" cy="576263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>
                <a:ea typeface="ＭＳ Ｐゴシック" charset="-128"/>
                <a:cs typeface="+mn-cs"/>
              </a:rPr>
              <a:t>ФАС России</a:t>
            </a:r>
          </a:p>
          <a:p>
            <a:pPr algn="ctr">
              <a:defRPr/>
            </a:pPr>
            <a:r>
              <a:rPr lang="ru-RU" sz="1400" b="1">
                <a:ea typeface="ＭＳ Ｐゴシック" charset="-128"/>
                <a:cs typeface="+mn-cs"/>
              </a:rPr>
              <a:t>Рособоронзаказ</a:t>
            </a:r>
          </a:p>
          <a:p>
            <a:pPr algn="ctr">
              <a:defRPr/>
            </a:pPr>
            <a:endParaRPr lang="ru-RU" sz="1400" b="1">
              <a:ea typeface="ＭＳ Ｐゴシック" charset="-128"/>
              <a:cs typeface="+mn-cs"/>
            </a:endParaRP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395288" y="6021388"/>
            <a:ext cx="8353425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>
                <a:ea typeface="ＭＳ Ｐゴシック" charset="-128"/>
                <a:cs typeface="+mn-cs"/>
              </a:rPr>
              <a:t>Предприниматели</a:t>
            </a:r>
          </a:p>
        </p:txBody>
      </p:sp>
      <p:sp>
        <p:nvSpPr>
          <p:cNvPr id="5131" name="Прямоугольник 47"/>
          <p:cNvSpPr>
            <a:spLocks noChangeArrowheads="1"/>
          </p:cNvSpPr>
          <p:nvPr/>
        </p:nvSpPr>
        <p:spPr bwMode="auto">
          <a:xfrm>
            <a:off x="8027988" y="5516563"/>
            <a:ext cx="847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Защита</a:t>
            </a:r>
          </a:p>
          <a:p>
            <a:pPr algn="ctr"/>
            <a:r>
              <a:rPr lang="ru-RU" sz="1400" b="1"/>
              <a:t>прав</a:t>
            </a:r>
          </a:p>
        </p:txBody>
      </p:sp>
      <p:sp>
        <p:nvSpPr>
          <p:cNvPr id="51" name="Скругленный прямоугольник 50"/>
          <p:cNvSpPr>
            <a:spLocks noChangeArrowheads="1"/>
          </p:cNvSpPr>
          <p:nvPr/>
        </p:nvSpPr>
        <p:spPr bwMode="auto">
          <a:xfrm>
            <a:off x="6858000" y="1500188"/>
            <a:ext cx="2143125" cy="714375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 dirty="0">
                <a:ea typeface="ＭＳ Ｐゴシック" charset="-128"/>
                <a:cs typeface="+mn-cs"/>
              </a:rPr>
              <a:t>Минфин России</a:t>
            </a:r>
          </a:p>
          <a:p>
            <a:pPr algn="ctr">
              <a:defRPr/>
            </a:pPr>
            <a:endParaRPr lang="ru-RU" sz="4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sz="1200" b="1" dirty="0">
                <a:ea typeface="ＭＳ Ｐゴシック" charset="-128"/>
                <a:cs typeface="+mn-cs"/>
              </a:rPr>
              <a:t>Минэкономразвития России</a:t>
            </a: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 dirty="0">
              <a:ea typeface="ＭＳ Ｐゴシック" charset="-128"/>
              <a:cs typeface="+mn-cs"/>
            </a:endParaRPr>
          </a:p>
        </p:txBody>
      </p:sp>
      <p:sp>
        <p:nvSpPr>
          <p:cNvPr id="74" name="Скругленный прямоугольник 73"/>
          <p:cNvSpPr>
            <a:spLocks noChangeArrowheads="1"/>
          </p:cNvSpPr>
          <p:nvPr/>
        </p:nvSpPr>
        <p:spPr bwMode="auto">
          <a:xfrm>
            <a:off x="3203575" y="1714500"/>
            <a:ext cx="2879725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>
                <a:ea typeface="ＭＳ Ｐゴシック" charset="-128"/>
                <a:cs typeface="+mn-cs"/>
              </a:rPr>
              <a:t>Уполномоченные органы</a:t>
            </a: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</p:txBody>
      </p:sp>
      <p:pic>
        <p:nvPicPr>
          <p:cNvPr id="5134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852738"/>
            <a:ext cx="39433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5" name="Группа 57"/>
          <p:cNvGrpSpPr>
            <a:grpSpLocks/>
          </p:cNvGrpSpPr>
          <p:nvPr/>
        </p:nvGrpSpPr>
        <p:grpSpPr bwMode="auto">
          <a:xfrm>
            <a:off x="3924300" y="4149725"/>
            <a:ext cx="2881313" cy="1295400"/>
            <a:chOff x="3131840" y="3501008"/>
            <a:chExt cx="2881313" cy="108012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3347740" y="3501008"/>
              <a:ext cx="2574925" cy="1008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5162" name="TextBox 31"/>
            <p:cNvSpPr txBox="1">
              <a:spLocks noChangeArrowheads="1"/>
            </p:cNvSpPr>
            <p:nvPr/>
          </p:nvSpPr>
          <p:spPr bwMode="auto">
            <a:xfrm>
              <a:off x="3131840" y="4057908"/>
              <a:ext cx="28813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latin typeface="Calibri" pitchFamily="34" charset="0"/>
                </a:rPr>
                <a:t>Операторы электронных площадок </a:t>
              </a:r>
            </a:p>
          </p:txBody>
        </p:sp>
        <p:sp>
          <p:nvSpPr>
            <p:cNvPr id="47" name="Скругленный прямоугольник 46"/>
            <p:cNvSpPr>
              <a:spLocks noChangeArrowheads="1"/>
            </p:cNvSpPr>
            <p:nvPr/>
          </p:nvSpPr>
          <p:spPr bwMode="auto">
            <a:xfrm>
              <a:off x="4201815" y="3861048"/>
              <a:ext cx="863600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>
                  <a:ea typeface="ＭＳ Ｐゴシック" charset="-128"/>
                  <a:cs typeface="+mn-cs"/>
                </a:rPr>
                <a:t>Сбербанк</a:t>
              </a:r>
            </a:p>
          </p:txBody>
        </p:sp>
        <p:sp>
          <p:nvSpPr>
            <p:cNvPr id="49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3492203" y="3572487"/>
              <a:ext cx="719137" cy="217083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>
                  <a:ea typeface="ＭＳ Ｐゴシック" charset="-128"/>
                  <a:cs typeface="+mn-cs"/>
                </a:rPr>
                <a:t>Москва</a:t>
              </a:r>
            </a:p>
          </p:txBody>
        </p:sp>
        <p:sp>
          <p:nvSpPr>
            <p:cNvPr id="53" name="Скругленный прямоугольник 52"/>
            <p:cNvSpPr>
              <a:spLocks noChangeArrowheads="1"/>
            </p:cNvSpPr>
            <p:nvPr/>
          </p:nvSpPr>
          <p:spPr bwMode="auto">
            <a:xfrm>
              <a:off x="5132090" y="3861048"/>
              <a:ext cx="719138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>
                  <a:ea typeface="ＭＳ Ｐゴシック" charset="-128"/>
                  <a:cs typeface="+mn-cs"/>
                </a:rPr>
                <a:t>ММВБ</a:t>
              </a:r>
            </a:p>
          </p:txBody>
        </p:sp>
        <p:sp>
          <p:nvSpPr>
            <p:cNvPr id="54" name="Скругленный прямоугольник 53"/>
            <p:cNvSpPr>
              <a:spLocks noChangeArrowheads="1"/>
            </p:cNvSpPr>
            <p:nvPr/>
          </p:nvSpPr>
          <p:spPr bwMode="auto">
            <a:xfrm>
              <a:off x="3419178" y="3861048"/>
              <a:ext cx="720725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>
                  <a:ea typeface="ＭＳ Ｐゴシック" charset="-128"/>
                  <a:cs typeface="+mn-cs"/>
                </a:rPr>
                <a:t>РТС</a:t>
              </a:r>
            </a:p>
          </p:txBody>
        </p:sp>
        <p:sp>
          <p:nvSpPr>
            <p:cNvPr id="5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4932065" y="3572487"/>
              <a:ext cx="863600" cy="217083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>
                  <a:ea typeface="ＭＳ Ｐゴシック" charset="-128"/>
                  <a:cs typeface="+mn-cs"/>
                </a:rPr>
                <a:t>Татарстан</a:t>
              </a:r>
            </a:p>
          </p:txBody>
        </p:sp>
      </p:grpSp>
      <p:sp>
        <p:nvSpPr>
          <p:cNvPr id="67" name="Прямоугольник 66"/>
          <p:cNvSpPr/>
          <p:nvPr/>
        </p:nvSpPr>
        <p:spPr bwMode="auto">
          <a:xfrm>
            <a:off x="1357313" y="4292600"/>
            <a:ext cx="2209800" cy="1708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9" name="Скругленный прямоугольник 78"/>
          <p:cNvSpPr>
            <a:spLocks noChangeArrowheads="1"/>
          </p:cNvSpPr>
          <p:nvPr/>
        </p:nvSpPr>
        <p:spPr bwMode="auto">
          <a:xfrm>
            <a:off x="1500188" y="4398963"/>
            <a:ext cx="1995487" cy="398462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>
                <a:ea typeface="ＭＳ Ｐゴシック" charset="-128"/>
                <a:cs typeface="+mn-cs"/>
              </a:rPr>
              <a:t>Реестр поручителей и выданных поручительств</a:t>
            </a:r>
          </a:p>
        </p:txBody>
      </p:sp>
      <p:sp>
        <p:nvSpPr>
          <p:cNvPr id="80" name="Скругленный прямоугольник 79"/>
          <p:cNvSpPr>
            <a:spLocks noChangeArrowheads="1"/>
          </p:cNvSpPr>
          <p:nvPr/>
        </p:nvSpPr>
        <p:spPr bwMode="auto">
          <a:xfrm>
            <a:off x="1504950" y="4857750"/>
            <a:ext cx="1995488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>
                <a:ea typeface="ＭＳ Ｐゴシック" charset="-128"/>
                <a:cs typeface="+mn-cs"/>
              </a:rPr>
              <a:t>Реестр  выданных банковских гарантий</a:t>
            </a:r>
          </a:p>
        </p:txBody>
      </p:sp>
      <p:sp>
        <p:nvSpPr>
          <p:cNvPr id="92" name="Стрелка вправо 91"/>
          <p:cNvSpPr/>
          <p:nvPr/>
        </p:nvSpPr>
        <p:spPr>
          <a:xfrm rot="16200000">
            <a:off x="-1266031" y="3856832"/>
            <a:ext cx="3735387" cy="45085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40" name="Прямоугольник 86"/>
          <p:cNvSpPr>
            <a:spLocks noChangeArrowheads="1"/>
          </p:cNvSpPr>
          <p:nvPr/>
        </p:nvSpPr>
        <p:spPr bwMode="auto">
          <a:xfrm rot="-5400000">
            <a:off x="-556418" y="3694906"/>
            <a:ext cx="2316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Товары, работы, услуги</a:t>
            </a:r>
          </a:p>
        </p:txBody>
      </p:sp>
      <p:sp>
        <p:nvSpPr>
          <p:cNvPr id="5141" name="Прямоугольник 92"/>
          <p:cNvSpPr>
            <a:spLocks noChangeArrowheads="1"/>
          </p:cNvSpPr>
          <p:nvPr/>
        </p:nvSpPr>
        <p:spPr bwMode="auto">
          <a:xfrm rot="-5400000">
            <a:off x="618332" y="4728369"/>
            <a:ext cx="8382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Оплата</a:t>
            </a:r>
          </a:p>
        </p:txBody>
      </p:sp>
      <p:sp>
        <p:nvSpPr>
          <p:cNvPr id="89" name="Скругленный прямоугольник 88"/>
          <p:cNvSpPr>
            <a:spLocks noChangeArrowheads="1"/>
          </p:cNvSpPr>
          <p:nvPr/>
        </p:nvSpPr>
        <p:spPr bwMode="auto">
          <a:xfrm>
            <a:off x="900113" y="2852738"/>
            <a:ext cx="935037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>
                <a:ea typeface="ＭＳ Ｐゴシック" charset="-128"/>
                <a:cs typeface="+mn-cs"/>
              </a:rPr>
              <a:t>Реестр контрактов</a:t>
            </a:r>
          </a:p>
        </p:txBody>
      </p:sp>
      <p:sp>
        <p:nvSpPr>
          <p:cNvPr id="94" name="Скругленный прямоугольник 93"/>
          <p:cNvSpPr>
            <a:spLocks noChangeArrowheads="1"/>
          </p:cNvSpPr>
          <p:nvPr/>
        </p:nvSpPr>
        <p:spPr bwMode="auto">
          <a:xfrm>
            <a:off x="774700" y="3863975"/>
            <a:ext cx="1439863" cy="350838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>
                <a:ea typeface="ＭＳ Ｐゴシック" charset="-128"/>
                <a:cs typeface="+mn-cs"/>
              </a:rPr>
              <a:t>Казначейство</a:t>
            </a:r>
            <a:endParaRPr lang="ru-RU" sz="1200" b="1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600" b="1">
              <a:ea typeface="ＭＳ Ｐゴシック" charset="-128"/>
              <a:cs typeface="+mn-cs"/>
            </a:endParaRPr>
          </a:p>
        </p:txBody>
      </p:sp>
      <p:sp>
        <p:nvSpPr>
          <p:cNvPr id="99" name="Скругленный прямоугольник 98"/>
          <p:cNvSpPr>
            <a:spLocks noChangeArrowheads="1"/>
          </p:cNvSpPr>
          <p:nvPr/>
        </p:nvSpPr>
        <p:spPr bwMode="auto">
          <a:xfrm>
            <a:off x="755650" y="981075"/>
            <a:ext cx="7777163" cy="3571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Организационно-функциональная структура </a:t>
            </a: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госзаказа</a:t>
            </a:r>
            <a:endParaRPr lang="ru-RU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50" name="Скругленный прямоугольник 49"/>
          <p:cNvSpPr>
            <a:spLocks noChangeArrowheads="1"/>
          </p:cNvSpPr>
          <p:nvPr/>
        </p:nvSpPr>
        <p:spPr bwMode="auto">
          <a:xfrm>
            <a:off x="1500188" y="5373688"/>
            <a:ext cx="1966912" cy="484187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>
                <a:ea typeface="ＭＳ Ｐゴシック" charset="-128"/>
                <a:cs typeface="+mn-cs"/>
              </a:rPr>
              <a:t>Реестр  недобросовестных поставщиков</a:t>
            </a:r>
          </a:p>
        </p:txBody>
      </p:sp>
      <p:sp>
        <p:nvSpPr>
          <p:cNvPr id="52" name="Скругленный прямоугольник 51"/>
          <p:cNvSpPr>
            <a:spLocks noChangeArrowheads="1"/>
          </p:cNvSpPr>
          <p:nvPr/>
        </p:nvSpPr>
        <p:spPr bwMode="auto">
          <a:xfrm>
            <a:off x="8101013" y="4221163"/>
            <a:ext cx="935037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>
                <a:ea typeface="ＭＳ Ｐゴシック" charset="-128"/>
                <a:cs typeface="+mn-cs"/>
              </a:rPr>
              <a:t>Реестр жалоб</a:t>
            </a:r>
          </a:p>
        </p:txBody>
      </p:sp>
      <p:sp>
        <p:nvSpPr>
          <p:cNvPr id="59" name="Скругленный прямоугольник 58"/>
          <p:cNvSpPr>
            <a:spLocks noChangeArrowheads="1"/>
          </p:cNvSpPr>
          <p:nvPr/>
        </p:nvSpPr>
        <p:spPr bwMode="auto">
          <a:xfrm>
            <a:off x="5000625" y="2286000"/>
            <a:ext cx="2143125" cy="428625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>
                <a:ea typeface="ＭＳ Ｐゴシック" charset="-128"/>
                <a:cs typeface="+mn-cs"/>
              </a:rPr>
              <a:t>Единый центр экономической конъюнктуры рынков</a:t>
            </a:r>
          </a:p>
          <a:p>
            <a:pPr algn="ctr">
              <a:defRPr/>
            </a:pPr>
            <a:endParaRPr lang="ru-RU" sz="10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000" b="1" dirty="0"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000" b="1" dirty="0">
              <a:ea typeface="ＭＳ Ｐゴシック" charset="-128"/>
              <a:cs typeface="+mn-cs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428875" y="1928813"/>
            <a:ext cx="703263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4249737" y="2535238"/>
            <a:ext cx="50006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1070769" y="2499519"/>
            <a:ext cx="5715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1143794" y="3571082"/>
            <a:ext cx="428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 flipH="1" flipV="1">
            <a:off x="7747794" y="5676107"/>
            <a:ext cx="357187" cy="63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7358857" y="4144169"/>
            <a:ext cx="11430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6715125" y="3500438"/>
            <a:ext cx="571500" cy="500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29375" y="3071813"/>
            <a:ext cx="785813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5400000">
            <a:off x="3036888" y="4106863"/>
            <a:ext cx="357187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>
            <a:off x="5180013" y="4178300"/>
            <a:ext cx="3571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10800000">
            <a:off x="1857375" y="3071813"/>
            <a:ext cx="428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Стрелка вправо 107"/>
          <p:cNvSpPr/>
          <p:nvPr/>
        </p:nvSpPr>
        <p:spPr>
          <a:xfrm rot="16200000">
            <a:off x="5034757" y="5391944"/>
            <a:ext cx="571500" cy="503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Стрелка вправо 109"/>
          <p:cNvSpPr/>
          <p:nvPr/>
        </p:nvSpPr>
        <p:spPr>
          <a:xfrm rot="16200000">
            <a:off x="2859087" y="4713288"/>
            <a:ext cx="1928813" cy="5032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ПЛАНИРОВАНИЕ ЗАКУПОК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8E12B8-4C69-4883-BFF5-5E08145B317A}" type="slidenum">
              <a:rPr lang="ru-RU" smtClean="0">
                <a:ea typeface="ＭＳ Ｐゴシック"/>
                <a:cs typeface="ＭＳ Ｐゴシック"/>
              </a:rPr>
              <a:pPr/>
              <a:t>4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429000" y="1357313"/>
            <a:ext cx="5572125" cy="5000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Уполномоченные </a:t>
            </a: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органы при </a:t>
            </a: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главных распорядителях бюджетных средств</a:t>
            </a:r>
            <a:endParaRPr lang="ru-RU" sz="1400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3429000" y="1928813"/>
            <a:ext cx="5572125" cy="636587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Создается уполномоченный орган, осуществляющий функции по размещению заказов для нужд заказчиков субъекта РФ</a:t>
            </a:r>
            <a:endParaRPr lang="ru-RU" sz="1400" b="1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429000" y="2643188"/>
            <a:ext cx="5572125" cy="62547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Создается уполномоченный орган, осуществляющий функции по размещению заказов для муниципальных заказчиков</a:t>
            </a:r>
            <a:endParaRPr lang="ru-RU" sz="1400" b="1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142875" y="1357313"/>
            <a:ext cx="2714625" cy="500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На федеральном уровне</a:t>
            </a:r>
          </a:p>
        </p:txBody>
      </p:sp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142875" y="1928813"/>
            <a:ext cx="2714625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На уровне каждого субъекта РФ</a:t>
            </a:r>
            <a:endParaRPr lang="ru-RU" sz="1800" b="1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42875" y="2643188"/>
            <a:ext cx="2714625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На муниципальном уровне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142875" y="3357563"/>
            <a:ext cx="8858250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   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В целях повышения профессионализма заказчиков и получения качественной продукции централизуются функции по размещению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заказов путем создания уполномоченных органов.</a:t>
            </a:r>
            <a:endParaRPr lang="ru-RU" sz="16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Это приведет к сокращению количества «непрофильных» функций у сотрудников заказчиков, повысит качество работы бюджетного сектора.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 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007128" y="1435500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3007128" y="2022925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2966851" y="2676697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24075" y="908050"/>
            <a:ext cx="44815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kern="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endParaRPr lang="ru-RU" b="1" kern="0" dirty="0"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2051050" y="928688"/>
            <a:ext cx="4968875" cy="35718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Централизация функции закупок</a:t>
            </a: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42875" y="4500563"/>
            <a:ext cx="8821738" cy="2000250"/>
          </a:xfrm>
          <a:prstGeom prst="roundRect">
            <a:avLst>
              <a:gd name="adj" fmla="val 975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</a:t>
            </a:r>
            <a:r>
              <a:rPr lang="ru-RU" sz="1800" b="1" u="sng" dirty="0">
                <a:latin typeface="Calibri" pitchFamily="34" charset="0"/>
                <a:ea typeface="ＭＳ Ｐゴシック" charset="-128"/>
                <a:cs typeface="+mn-cs"/>
              </a:rPr>
              <a:t>Уполномоченный </a:t>
            </a:r>
            <a:r>
              <a:rPr lang="ru-RU" sz="1800" b="1" u="sng" dirty="0">
                <a:latin typeface="Calibri" pitchFamily="34" charset="0"/>
                <a:ea typeface="ＭＳ Ｐゴシック" charset="-128"/>
                <a:cs typeface="+mn-cs"/>
              </a:rPr>
              <a:t>орган – это профессиональный центр  для </a:t>
            </a:r>
            <a:r>
              <a:rPr lang="ru-RU" sz="1800" b="1" u="sng" dirty="0">
                <a:latin typeface="Calibri" pitchFamily="34" charset="0"/>
                <a:ea typeface="ＭＳ Ｐゴシック" charset="-128"/>
                <a:cs typeface="+mn-cs"/>
              </a:rPr>
              <a:t>заказчиков, к функциям которого относятся: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организация планирования размещения заказа;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осуществление проверки обоснованности начальной (максимальной) цены контракта;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формирование корректного технического задания;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проведение процедур торгов;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сопровождение заключения и исполнения контракта;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ea typeface="ＭＳ Ｐゴシック" charset="-128"/>
                <a:cs typeface="+mn-cs"/>
              </a:rPr>
              <a:t> анализ результатов исполнения контракта.</a:t>
            </a: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331913" y="2636838"/>
            <a:ext cx="6408737" cy="1441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ПЛАНИРОВАНИЕ ЗАКУПОК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BB3C74-A11E-4E89-888C-1651570545CD}" type="slidenum">
              <a:rPr lang="ru-RU" smtClean="0">
                <a:ea typeface="ＭＳ Ｐゴシック"/>
                <a:cs typeface="ＭＳ Ｐゴシック"/>
              </a:rPr>
              <a:pPr/>
              <a:t>5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619250" y="3286125"/>
            <a:ext cx="2808288" cy="7048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Типовые </a:t>
            </a:r>
            <a:r>
              <a: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rPr>
              <a:t>условия контрактов</a:t>
            </a:r>
            <a:endParaRPr lang="ru-RU" sz="1600" b="1" dirty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2484438" y="1844675"/>
            <a:ext cx="39592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Федеральные министерства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619250" y="4298950"/>
            <a:ext cx="5832475" cy="498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Заказчики, уполномоченные органы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285750" y="4811713"/>
            <a:ext cx="8601075" cy="1641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   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Федеральные органы исполнительной власти по согласованию с Минфином России, Минэкономразвития России, ФАС России утверждают типовые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условия контрактов,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а также требования к продукции, в том числе инновационные, и размещают их на официальном сайте.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Заказчики, уполномоченные органы обязаны использовать типовые контракты и инновационные требования к продукции при размещении заказов.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 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891916" y="2493070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24075" y="908050"/>
            <a:ext cx="44815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kern="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endParaRPr lang="ru-RU" b="1" kern="0" dirty="0"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1331913" y="981075"/>
            <a:ext cx="6192837" cy="7921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Библиотека типовых контрактов, </a:t>
            </a:r>
          </a:p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инновационные требования к продукции</a:t>
            </a: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4643438" y="3300413"/>
            <a:ext cx="2808287" cy="7048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FFFFFF"/>
                </a:solidFill>
                <a:ea typeface="ＭＳ Ｐゴシック" charset="-128"/>
                <a:cs typeface="+mn-cs"/>
              </a:rPr>
              <a:t>Требования к продукции (в т.ч. инновационные)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5796136" y="2493070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891916" y="4005237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796136" y="4005237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4" name="Прямоугольник 27"/>
          <p:cNvSpPr>
            <a:spLocks noChangeArrowheads="1"/>
          </p:cNvSpPr>
          <p:nvPr/>
        </p:nvSpPr>
        <p:spPr bwMode="auto">
          <a:xfrm>
            <a:off x="1476375" y="2709863"/>
            <a:ext cx="629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СОГЛАСОВАНИЕ</a:t>
            </a:r>
          </a:p>
          <a:p>
            <a:pPr algn="ctr"/>
            <a:r>
              <a:rPr lang="ru-RU" sz="1600" b="1">
                <a:latin typeface="Calibri" pitchFamily="34" charset="0"/>
              </a:rPr>
              <a:t>Минфин России, Минэкономразвития России, ФАС России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1393032" y="3607594"/>
            <a:ext cx="785812" cy="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E74D91-C92F-46E6-8C46-145EF85F72F4}" type="slidenum">
              <a:rPr lang="ru-RU" smtClean="0">
                <a:ea typeface="ＭＳ Ｐゴシック"/>
                <a:cs typeface="ＭＳ Ｐゴシック"/>
              </a:rPr>
              <a:pPr/>
              <a:t>6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2500313" y="109538"/>
            <a:ext cx="374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ПЛАНИРОВАНИЕ ЗАКУПОК</a:t>
            </a:r>
            <a:endParaRPr lang="ru-RU"/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214313" y="1785938"/>
            <a:ext cx="3143250" cy="1500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Единый центр экономической конъюнктуры рынков</a:t>
            </a:r>
          </a:p>
        </p:txBody>
      </p:sp>
      <p:grpSp>
        <p:nvGrpSpPr>
          <p:cNvPr id="8198" name="Группа 19"/>
          <p:cNvGrpSpPr>
            <a:grpSpLocks/>
          </p:cNvGrpSpPr>
          <p:nvPr/>
        </p:nvGrpSpPr>
        <p:grpSpPr bwMode="auto">
          <a:xfrm>
            <a:off x="6500813" y="3208338"/>
            <a:ext cx="2500312" cy="1285875"/>
            <a:chOff x="6572250" y="3429000"/>
            <a:chExt cx="2500330" cy="1285884"/>
          </a:xfrm>
        </p:grpSpPr>
        <p:sp>
          <p:nvSpPr>
            <p:cNvPr id="32" name="Скругленный прямоугольник 31"/>
            <p:cNvSpPr>
              <a:spLocks noChangeArrowheads="1"/>
            </p:cNvSpPr>
            <p:nvPr/>
          </p:nvSpPr>
          <p:spPr bwMode="auto">
            <a:xfrm>
              <a:off x="6572250" y="3714752"/>
              <a:ext cx="2214578" cy="1000132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29" name="Скругленный прямоугольник 28"/>
            <p:cNvSpPr>
              <a:spLocks noChangeArrowheads="1"/>
            </p:cNvSpPr>
            <p:nvPr/>
          </p:nvSpPr>
          <p:spPr bwMode="auto">
            <a:xfrm>
              <a:off x="6643688" y="3571876"/>
              <a:ext cx="2286016" cy="1000132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28" name="Скругленный прямоугольник 27"/>
            <p:cNvSpPr>
              <a:spLocks noChangeArrowheads="1"/>
            </p:cNvSpPr>
            <p:nvPr/>
          </p:nvSpPr>
          <p:spPr bwMode="auto">
            <a:xfrm>
              <a:off x="6715126" y="3429000"/>
              <a:ext cx="2357454" cy="1000132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FF"/>
                  </a:solidFill>
                  <a:ea typeface="ＭＳ Ｐゴシック" charset="-128"/>
                  <a:cs typeface="+mn-cs"/>
                </a:rPr>
                <a:t>СМИ,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FFFFFF"/>
                  </a:solidFill>
                  <a:ea typeface="ＭＳ Ｐゴシック" charset="-128"/>
                  <a:cs typeface="+mn-cs"/>
                </a:rPr>
                <a:t>общественные организации</a:t>
              </a:r>
              <a:endPara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8199" name="Группа 18"/>
          <p:cNvGrpSpPr>
            <a:grpSpLocks/>
          </p:cNvGrpSpPr>
          <p:nvPr/>
        </p:nvGrpSpPr>
        <p:grpSpPr bwMode="auto">
          <a:xfrm>
            <a:off x="3786188" y="3208338"/>
            <a:ext cx="2500312" cy="1285875"/>
            <a:chOff x="3929058" y="3429000"/>
            <a:chExt cx="2500317" cy="1285875"/>
          </a:xfrm>
        </p:grpSpPr>
        <p:sp>
          <p:nvSpPr>
            <p:cNvPr id="38" name="Скругленный прямоугольник 37"/>
            <p:cNvSpPr>
              <a:spLocks noChangeArrowheads="1"/>
            </p:cNvSpPr>
            <p:nvPr/>
          </p:nvSpPr>
          <p:spPr bwMode="auto">
            <a:xfrm>
              <a:off x="3929058" y="3714750"/>
              <a:ext cx="2214566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7" name="Скругленный прямоугольник 36"/>
            <p:cNvSpPr>
              <a:spLocks noChangeArrowheads="1"/>
            </p:cNvSpPr>
            <p:nvPr/>
          </p:nvSpPr>
          <p:spPr bwMode="auto">
            <a:xfrm>
              <a:off x="4071933" y="3571875"/>
              <a:ext cx="2214566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" name="Скругленный прямоугольник 29"/>
            <p:cNvSpPr>
              <a:spLocks noChangeArrowheads="1"/>
            </p:cNvSpPr>
            <p:nvPr/>
          </p:nvSpPr>
          <p:spPr bwMode="auto">
            <a:xfrm>
              <a:off x="4214809" y="3429000"/>
              <a:ext cx="2214566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FF"/>
                  </a:solidFill>
                  <a:ea typeface="ＭＳ Ｐゴシック" charset="-128"/>
                  <a:cs typeface="+mn-cs"/>
                </a:rPr>
                <a:t>Уполномоченные органы, </a:t>
              </a:r>
              <a:r>
                <a:rPr lang="ru-RU" sz="1600" b="1" dirty="0">
                  <a:solidFill>
                    <a:srgbClr val="FFFFFF"/>
                  </a:solidFill>
                  <a:ea typeface="ＭＳ Ｐゴシック" charset="-128"/>
                  <a:cs typeface="+mn-cs"/>
                </a:rPr>
                <a:t>заказчики, контролирующие органы</a:t>
              </a:r>
              <a:endParaRPr lang="ru-RU" sz="1600" b="1" dirty="0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428625" y="3714750"/>
            <a:ext cx="2786063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Мониторинг цен</a:t>
            </a:r>
          </a:p>
        </p:txBody>
      </p:sp>
      <p:sp>
        <p:nvSpPr>
          <p:cNvPr id="62" name="Стрелка вниз 61"/>
          <p:cNvSpPr/>
          <p:nvPr/>
        </p:nvSpPr>
        <p:spPr>
          <a:xfrm rot="10800000">
            <a:off x="3357554" y="2071678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>
            <a:spLocks noChangeArrowheads="1"/>
          </p:cNvSpPr>
          <p:nvPr/>
        </p:nvSpPr>
        <p:spPr bwMode="auto">
          <a:xfrm>
            <a:off x="285750" y="981075"/>
            <a:ext cx="8715375" cy="51911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Установление начальных (максимальных ) цен контрактов</a:t>
            </a: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188" y="4581525"/>
            <a:ext cx="8572500" cy="1943100"/>
          </a:xfrm>
          <a:prstGeom prst="roundRect">
            <a:avLst/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     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В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целях формирования корректных начальных (максимальных) цен контрактов по решению Правительства Российской Федерации создается Единый центр экономической конъюнктуры 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рынков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  Правительство РФ устанавливает ограничения для федерального, регионального и муниципального уровня по возможности закупки продукции «</a:t>
            </a:r>
            <a:r>
              <a:rPr lang="ru-RU" sz="1600" b="1" dirty="0" err="1">
                <a:latin typeface="Calibri" pitchFamily="34" charset="0"/>
                <a:ea typeface="ＭＳ Ｐゴシック" charset="-128"/>
                <a:cs typeface="+mn-cs"/>
              </a:rPr>
              <a:t>премиум-класса</a:t>
            </a: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».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 На уровне субъектов РФ и муниципальных образований могут быть установлены дополнительные ограничения.</a:t>
            </a:r>
            <a:endParaRPr lang="ru-RU" sz="16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pic>
        <p:nvPicPr>
          <p:cNvPr id="8204" name="Picture 2" descr="C:\Users\gorbunov.AM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0813" y="1857375"/>
            <a:ext cx="5040312" cy="8572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2" name="Стрелка вниз 21"/>
          <p:cNvSpPr/>
          <p:nvPr/>
        </p:nvSpPr>
        <p:spPr>
          <a:xfrm rot="5400000">
            <a:off x="4822033" y="2744069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5400000">
            <a:off x="7322363" y="2749199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29350" y="1844675"/>
            <a:ext cx="71438" cy="6477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4AAE7A-EAC8-4D62-AD75-C3C73B7A1B75}" type="slidenum">
              <a:rPr lang="ru-RU" smtClean="0">
                <a:ea typeface="ＭＳ Ｐゴシック"/>
                <a:cs typeface="ＭＳ Ｐゴシック"/>
              </a:rPr>
              <a:pPr/>
              <a:t>7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ПЛАНИРОВАНИЕ ЗАКУПОК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468313" y="2708275"/>
            <a:ext cx="2665412" cy="973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Планирование  на следующий год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468313" y="1557338"/>
            <a:ext cx="2663825" cy="92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Планирование на трехлетний </a:t>
            </a:r>
            <a:r>
              <a:rPr lang="ru-RU" sz="22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период</a:t>
            </a:r>
            <a:endParaRPr lang="ru-RU" sz="2200" b="1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4140200" y="1562100"/>
            <a:ext cx="4281488" cy="71437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Планы-графики размещения заказов</a:t>
            </a:r>
            <a:endParaRPr lang="ru-RU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0" name="Правая фигурная скобка 19"/>
          <p:cNvSpPr>
            <a:spLocks/>
          </p:cNvSpPr>
          <p:nvPr/>
        </p:nvSpPr>
        <p:spPr bwMode="auto">
          <a:xfrm>
            <a:off x="3132138" y="1557338"/>
            <a:ext cx="327025" cy="2159000"/>
          </a:xfrm>
          <a:prstGeom prst="rightBrace">
            <a:avLst>
              <a:gd name="adj1" fmla="val 28681"/>
              <a:gd name="adj2" fmla="val 49398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b="1" dirty="0">
              <a:latin typeface="+mn-lt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850" y="3789363"/>
            <a:ext cx="8501063" cy="280828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9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  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Заказчики 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на основании планов закупок, утвержденных в соответствии с бюджетным законодательством, должны формировать планы-графики размещения заказов и размещать их на сайте: 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</a:rPr>
              <a:t>www.zakupki.gov.ru</a:t>
            </a:r>
            <a:endParaRPr lang="ru-RU" sz="18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   </a:t>
            </a:r>
            <a:r>
              <a:rPr lang="ru-RU" sz="18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Это позволит: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предпринимателям заблаговременно планировать участие в торгах и готовить более качественные и проработанные предложения по исполнению контрактов;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увеличить количество участников при проведении процедур торгов;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повысить дисциплину заказчиков по организации закупок и планированию своей деятельности.</a:t>
            </a:r>
          </a:p>
        </p:txBody>
      </p:sp>
      <p:pic>
        <p:nvPicPr>
          <p:cNvPr id="9226" name="Picture 2" descr="C:\Users\gorbunov.AM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565400"/>
            <a:ext cx="5040313" cy="8572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195513" y="984250"/>
            <a:ext cx="4752975" cy="3571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Система планирования закупок</a:t>
            </a: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5DE67E-BB51-4706-A7CA-56277EE14918}" type="slidenum">
              <a:rPr lang="ru-RU" smtClean="0">
                <a:ea typeface="ＭＳ Ｐゴシック"/>
                <a:cs typeface="ＭＳ Ｐゴシック"/>
              </a:rPr>
              <a:pPr/>
              <a:t>8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1357298"/>
            <a:ext cx="2952328" cy="858396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Запрос котировок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до 500 тыс. руб. </a:t>
            </a:r>
            <a:endParaRPr lang="ru-RU" sz="2200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5429250" y="1357313"/>
            <a:ext cx="3571875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Короткий электронный </a:t>
            </a: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аукцион </a:t>
            </a:r>
            <a:r>
              <a:rPr lang="ru-RU" sz="2200" b="1" u="sng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до </a:t>
            </a:r>
            <a:r>
              <a:rPr lang="ru-RU" sz="2200" b="1" u="sng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7 млн. руб.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14313" y="2286000"/>
            <a:ext cx="8786812" cy="1714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 В целях снижения уровня коррупции запрос котировок заменяется процедурой короткого электронного аукциона с повышением порога закупки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до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7 млн.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рублей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, извещение о проведении которого размещается всего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  <a:ea typeface="ＭＳ Ｐゴシック" charset="-128"/>
                <a:cs typeface="+mn-cs"/>
              </a:rPr>
              <a:t>за 4 рабочих дня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до электронного аукциона.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</a:t>
            </a: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      Вначале проводится электронный аукцион, потом допуск участников </a:t>
            </a:r>
            <a:b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800" b="1" dirty="0">
                <a:latin typeface="Calibri" pitchFamily="34" charset="0"/>
                <a:ea typeface="ＭＳ Ｐゴシック" charset="-128"/>
                <a:cs typeface="+mn-cs"/>
              </a:rPr>
              <a:t>по 1-ым и 2-ым частям заявок.</a:t>
            </a:r>
            <a:endParaRPr lang="ru-RU" sz="18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9" name="Стрелка вправо 8"/>
          <p:cNvSpPr>
            <a:spLocks noChangeArrowheads="1"/>
          </p:cNvSpPr>
          <p:nvPr/>
        </p:nvSpPr>
        <p:spPr bwMode="auto">
          <a:xfrm>
            <a:off x="3500438" y="1500188"/>
            <a:ext cx="1785937" cy="571500"/>
          </a:xfrm>
          <a:prstGeom prst="rightArrow">
            <a:avLst>
              <a:gd name="adj1" fmla="val 53999"/>
              <a:gd name="adj2" fmla="val 4999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Замена</a:t>
            </a:r>
            <a:endParaRPr lang="ru-RU" sz="22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3850" y="928688"/>
            <a:ext cx="8280400" cy="35718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  <a:ea typeface="ＭＳ Ｐゴシック" charset="-128"/>
                <a:cs typeface="+mn-cs"/>
              </a:rPr>
              <a:t>Совершенствование процедур, быстрое размещения заказа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143380"/>
            <a:ext cx="8424936" cy="428628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Закупки до 100 тыс. рублей у единственного поставщика (по ст. 55)</a:t>
            </a:r>
            <a:endParaRPr lang="ru-RU" sz="2200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067175" y="4652963"/>
            <a:ext cx="4587875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В закупочной политике устанавливается право заказчика проводить закупки до 100 тыс. рублей в объеме не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более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5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% от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годового объема поставок продукции, </a:t>
            </a:r>
            <a:b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</a:b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но не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более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 5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млн.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руб. в квартал</a:t>
            </a:r>
            <a:endParaRPr lang="ru-RU" sz="16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0825" y="4652963"/>
            <a:ext cx="2643188" cy="12239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Заказчик </a:t>
            </a:r>
            <a:r>
              <a:rPr lang="ru-RU" sz="1600" b="1" u="sng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вправе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  <a:cs typeface="+mn-cs"/>
              </a:rPr>
              <a:t>утвердить закупочную политику по закупкам до 100 тыс. руб. и разместить ее на официальном сайте</a:t>
            </a:r>
            <a:endParaRPr lang="ru-RU" sz="1600" b="1" dirty="0">
              <a:solidFill>
                <a:srgbClr val="FFFFFF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3037698" y="5035310"/>
            <a:ext cx="936104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250825" y="6021388"/>
            <a:ext cx="8424863" cy="647700"/>
          </a:xfrm>
          <a:prstGeom prst="roundRect">
            <a:avLst>
              <a:gd name="adj" fmla="val 9829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  <a:cs typeface="+mn-cs"/>
              </a:rPr>
              <a:t>       Если заказчик не утверждает закупочную политику, то действуют текущие ограничения на закупку в течение квартала одноименной продукции на сумму свыше 100 тыс. руб.</a:t>
            </a:r>
            <a:endParaRPr lang="ru-RU" sz="16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09BC33-5637-4210-948A-9F0EA5295FC4}" type="slidenum">
              <a:rPr lang="ru-RU" smtClean="0">
                <a:ea typeface="ＭＳ Ｐゴシック"/>
                <a:cs typeface="ＭＳ Ｐゴシック"/>
              </a:rPr>
              <a:pPr/>
              <a:t>9</a:t>
            </a:fld>
            <a:endParaRPr lang="ru-RU" smtClean="0">
              <a:ea typeface="ＭＳ Ｐゴシック"/>
              <a:cs typeface="ＭＳ Ｐゴシック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4427538" y="2997200"/>
            <a:ext cx="4613275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Уклонение поставщика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от заключения контракта</a:t>
            </a: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07950" y="2997200"/>
            <a:ext cx="2843213" cy="1871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Основания включения в реестр недобросовестных  поставщиков</a:t>
            </a:r>
            <a:endParaRPr lang="ru-RU" sz="2000" b="1" dirty="0">
              <a:solidFill>
                <a:schemeClr val="bg1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07950" y="1700213"/>
            <a:ext cx="8928100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just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Calibri" pitchFamily="34" charset="0"/>
              </a:rPr>
              <a:t>         Для повышения эффективности института реестра недобросовестных поставщиков в данный реестр включаются сведения не только о компании, но и о физическом лице, осуществляющем управление такой компанией</a:t>
            </a:r>
          </a:p>
          <a:p>
            <a:pPr algn="just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400" b="1" dirty="0"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144463" y="981075"/>
            <a:ext cx="8999537" cy="6477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  <a:cs typeface="+mn-cs"/>
              </a:rPr>
              <a:t>Совершенствование реестра недобросовестных поставщиков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059113" y="3068638"/>
            <a:ext cx="1152525" cy="1728787"/>
          </a:xfrm>
          <a:prstGeom prst="rightArrow">
            <a:avLst>
              <a:gd name="adj1" fmla="val 4630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4427538" y="3644900"/>
            <a:ext cx="461327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Расторжение контракта на основании решения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суда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в связи с  нарушением поставщиком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условий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+mn-cs"/>
              </a:rPr>
              <a:t>контракта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1127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427538" y="4365625"/>
            <a:ext cx="4602162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Расторжение контракта в связи с нарушением поставщиком условий контракта на основании решения </a:t>
            </a: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rPr>
              <a:t>комиссии по расторжению контракта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79388" y="5518150"/>
            <a:ext cx="8820150" cy="100647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 Компания, управляемая физическим лицом, сведения о котором включены в реестр недобросовестных поставщиков, не допускается к торгам.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708400" y="4724400"/>
            <a:ext cx="647700" cy="288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TextBox 17"/>
          <p:cNvSpPr txBox="1">
            <a:spLocks noChangeArrowheads="1"/>
          </p:cNvSpPr>
          <p:nvPr/>
        </p:nvSpPr>
        <p:spPr bwMode="auto">
          <a:xfrm>
            <a:off x="2195513" y="5084763"/>
            <a:ext cx="1871662" cy="33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/>
              <a:t>новое основание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17599</TotalTime>
  <Words>2264</Words>
  <Application>Microsoft Office PowerPoint</Application>
  <PresentationFormat>Экран (4:3)</PresentationFormat>
  <Paragraphs>403</Paragraphs>
  <Slides>22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Calibri</vt:lpstr>
      <vt:lpstr>Wingdings</vt:lpstr>
      <vt:lpstr>Times New Roman</vt:lpstr>
      <vt:lpstr>Оформление по умолчанию</vt:lpstr>
      <vt:lpstr>Слайд 1</vt:lpstr>
      <vt:lpstr>Слайд 2</vt:lpstr>
      <vt:lpstr>СТРУКТУРА ГОСЗАКАЗА</vt:lpstr>
      <vt:lpstr>ПЛАНИРОВАНИЕ ЗАКУПОК</vt:lpstr>
      <vt:lpstr>ПЛАНИРОВАНИЕ ЗАКУПОК</vt:lpstr>
      <vt:lpstr>Слайд 6</vt:lpstr>
      <vt:lpstr>ПЛАНИРОВАНИЕ ЗАКУПОК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1</cp:lastModifiedBy>
  <cp:revision>1391</cp:revision>
  <cp:lastPrinted>2010-03-02T18:14:00Z</cp:lastPrinted>
  <dcterms:created xsi:type="dcterms:W3CDTF">2010-09-23T12:59:34Z</dcterms:created>
  <dcterms:modified xsi:type="dcterms:W3CDTF">2012-02-10T03:57:05Z</dcterms:modified>
</cp:coreProperties>
</file>